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919191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228600" algn="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919191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457200" algn="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919191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685800" algn="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919191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914400" algn="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919191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1143000" algn="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919191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1371600" algn="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919191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1600200" algn="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919191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1828800" algn="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919191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/Relationships>

</file>

<file path=ppt/media/image1.png>
</file>

<file path=ppt/media/image1.tif>
</file>

<file path=ppt/media/image10.png>
</file>

<file path=ppt/media/image10.tif>
</file>

<file path=ppt/media/image11.png>
</file>

<file path=ppt/media/image11.tif>
</file>

<file path=ppt/media/image12.png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tif>
</file>

<file path=ppt/media/image2.png>
</file>

<file path=ppt/media/image2.tif>
</file>

<file path=ppt/media/image20.tif>
</file>

<file path=ppt/media/image21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4" name="Shape 21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87" name="Shape 38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vs. container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04" name="Shape 4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在 images 底下</a:t>
            </a:r>
          </a:p>
          <a:p>
            <a:pPr/>
            <a:r>
              <a:t>-t 換名字試試看！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14" name="Shape 41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 -&gt; container</a:t>
            </a:r>
          </a:p>
          <a:p>
            <a:pPr/>
            <a:r>
              <a:t>換地方跑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投影片標題"/>
          <p:cNvSpPr txBox="1"/>
          <p:nvPr>
            <p:ph type="body" sz="quarter" idx="21" hasCustomPrompt="1"/>
          </p:nvPr>
        </p:nvSpPr>
        <p:spPr>
          <a:xfrm>
            <a:off x="1308769" y="5147661"/>
            <a:ext cx="21766463" cy="1831341"/>
          </a:xfrm>
          <a:prstGeom prst="rect">
            <a:avLst/>
          </a:prstGeom>
        </p:spPr>
        <p:txBody>
          <a:bodyPr>
            <a:spAutoFit/>
          </a:bodyPr>
          <a:lstStyle>
            <a:lvl1pPr defTabSz="457200">
              <a:lnSpc>
                <a:spcPts val="21900"/>
              </a:lnSpc>
              <a:spcBef>
                <a:spcPts val="0"/>
              </a:spcBef>
              <a:defRPr b="1" spc="979" sz="9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投影片標題</a:t>
            </a:r>
          </a:p>
        </p:txBody>
      </p:sp>
      <p:sp>
        <p:nvSpPr>
          <p:cNvPr id="1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d Black (中文項目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圓角矩形"/>
          <p:cNvSpPr/>
          <p:nvPr>
            <p:ph type="body" sz="quarter" idx="21"/>
          </p:nvPr>
        </p:nvSpPr>
        <p:spPr>
          <a:xfrm>
            <a:off x="995843" y="515117"/>
            <a:ext cx="22392314" cy="1339857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effectLst>
            <a:outerShdw sx="100000" sy="100000" kx="0" ky="0" algn="b" rotWithShape="0" blurRad="762000" dist="84195" dir="5400000">
              <a:srgbClr val="009193">
                <a:alpha val="43820"/>
              </a:srgbClr>
            </a:outerShdw>
          </a:effectLst>
        </p:spPr>
        <p:txBody>
          <a:bodyPr lIns="50800" tIns="50800" rIns="50800" bIns="50800" anchor="ctr">
            <a:noAutofit/>
          </a:bodyPr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</a:p>
        </p:txBody>
      </p:sp>
      <p:sp>
        <p:nvSpPr>
          <p:cNvPr id="104" name="圓角矩形"/>
          <p:cNvSpPr/>
          <p:nvPr/>
        </p:nvSpPr>
        <p:spPr>
          <a:xfrm>
            <a:off x="876851" y="2199174"/>
            <a:ext cx="22630298" cy="13122480"/>
          </a:xfrm>
          <a:prstGeom prst="roundRect">
            <a:avLst>
              <a:gd name="adj" fmla="val 62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05" name="文字"/>
          <p:cNvSpPr txBox="1"/>
          <p:nvPr>
            <p:ph type="body" sz="quarter" idx="22" hasCustomPrompt="1"/>
          </p:nvPr>
        </p:nvSpPr>
        <p:spPr>
          <a:xfrm>
            <a:off x="2839474" y="6461886"/>
            <a:ext cx="18705052" cy="792228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marL="838200" indent="-838200" defTabSz="457200">
              <a:lnSpc>
                <a:spcPct val="140000"/>
              </a:lnSpc>
              <a:spcBef>
                <a:spcPts val="1800"/>
              </a:spcBef>
              <a:buSzPct val="125000"/>
              <a:buChar char="•"/>
              <a:defRPr spc="324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文字</a:t>
            </a:r>
          </a:p>
        </p:txBody>
      </p:sp>
      <p:sp>
        <p:nvSpPr>
          <p:cNvPr id="106" name="圓角矩形"/>
          <p:cNvSpPr/>
          <p:nvPr/>
        </p:nvSpPr>
        <p:spPr>
          <a:xfrm>
            <a:off x="23373488" y="12751259"/>
            <a:ext cx="1545368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457200">
              <a:defRPr spc="-24">
                <a:solidFill>
                  <a:srgbClr val="7A899F"/>
                </a:solidFill>
              </a:defRPr>
            </a:pPr>
          </a:p>
        </p:txBody>
      </p:sp>
      <p:sp>
        <p:nvSpPr>
          <p:cNvPr id="107" name="幻燈片編號"/>
          <p:cNvSpPr txBox="1"/>
          <p:nvPr>
            <p:ph type="sldNum" sz="quarter" idx="2"/>
          </p:nvPr>
        </p:nvSpPr>
        <p:spPr>
          <a:xfrm>
            <a:off x="23383147" y="12798091"/>
            <a:ext cx="681719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d Black (項目 + co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圓角矩形"/>
          <p:cNvSpPr/>
          <p:nvPr>
            <p:ph type="body" sz="quarter" idx="21"/>
          </p:nvPr>
        </p:nvSpPr>
        <p:spPr>
          <a:xfrm>
            <a:off x="995843" y="515117"/>
            <a:ext cx="22392314" cy="1339857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effectLst>
            <a:outerShdw sx="100000" sy="100000" kx="0" ky="0" algn="b" rotWithShape="0" blurRad="762000" dist="84195" dir="5400000">
              <a:srgbClr val="009193">
                <a:alpha val="43820"/>
              </a:srgbClr>
            </a:outerShdw>
          </a:effectLst>
        </p:spPr>
        <p:txBody>
          <a:bodyPr lIns="50800" tIns="50800" rIns="50800" bIns="50800" anchor="ctr">
            <a:noAutofit/>
          </a:bodyPr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</a:p>
        </p:txBody>
      </p:sp>
      <p:sp>
        <p:nvSpPr>
          <p:cNvPr id="115" name="圓角矩形"/>
          <p:cNvSpPr/>
          <p:nvPr/>
        </p:nvSpPr>
        <p:spPr>
          <a:xfrm>
            <a:off x="876851" y="2199174"/>
            <a:ext cx="22630298" cy="13122480"/>
          </a:xfrm>
          <a:prstGeom prst="roundRect">
            <a:avLst>
              <a:gd name="adj" fmla="val 62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16" name="文字"/>
          <p:cNvSpPr txBox="1"/>
          <p:nvPr>
            <p:ph type="body" sz="quarter" idx="22" hasCustomPrompt="1"/>
          </p:nvPr>
        </p:nvSpPr>
        <p:spPr>
          <a:xfrm>
            <a:off x="2839474" y="4669809"/>
            <a:ext cx="18705052" cy="792228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marL="838200" indent="-838200" defTabSz="457200">
              <a:lnSpc>
                <a:spcPct val="140000"/>
              </a:lnSpc>
              <a:spcBef>
                <a:spcPts val="1800"/>
              </a:spcBef>
              <a:buSzPct val="125000"/>
              <a:buChar char="•"/>
              <a:defRPr spc="324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文字</a:t>
            </a:r>
          </a:p>
        </p:txBody>
      </p:sp>
      <p:sp>
        <p:nvSpPr>
          <p:cNvPr id="117" name="main() {…"/>
          <p:cNvSpPr txBox="1"/>
          <p:nvPr>
            <p:ph type="body" sz="quarter" idx="23"/>
          </p:nvPr>
        </p:nvSpPr>
        <p:spPr>
          <a:xfrm>
            <a:off x="2849772" y="6826556"/>
            <a:ext cx="18684456" cy="2197101"/>
          </a:xfrm>
          <a:prstGeom prst="rect">
            <a:avLst/>
          </a:prstGeom>
          <a:solidFill>
            <a:srgbClr val="FFFFFF">
              <a:alpha val="89084"/>
            </a:srgbClr>
          </a:solidFill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>
            <a:spAutoFit/>
          </a:bodyPr>
          <a:lstStyle/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main() {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This is me.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118" name="圓角矩形"/>
          <p:cNvSpPr/>
          <p:nvPr/>
        </p:nvSpPr>
        <p:spPr>
          <a:xfrm>
            <a:off x="23373488" y="12751259"/>
            <a:ext cx="1545368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457200">
              <a:defRPr spc="-24">
                <a:solidFill>
                  <a:srgbClr val="7A899F"/>
                </a:solidFill>
              </a:defRPr>
            </a:pPr>
          </a:p>
        </p:txBody>
      </p:sp>
      <p:sp>
        <p:nvSpPr>
          <p:cNvPr id="119" name="幻燈片編號"/>
          <p:cNvSpPr txBox="1"/>
          <p:nvPr>
            <p:ph type="sldNum" sz="quarter" idx="2"/>
          </p:nvPr>
        </p:nvSpPr>
        <p:spPr>
          <a:xfrm>
            <a:off x="23381537" y="12798091"/>
            <a:ext cx="681718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d Black (Item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圓角矩形"/>
          <p:cNvSpPr/>
          <p:nvPr/>
        </p:nvSpPr>
        <p:spPr>
          <a:xfrm>
            <a:off x="-656553" y="-6594"/>
            <a:ext cx="25697106" cy="13729188"/>
          </a:xfrm>
          <a:prstGeom prst="roundRect">
            <a:avLst>
              <a:gd name="adj" fmla="val 6759"/>
            </a:avLst>
          </a:prstGeom>
          <a:gradFill>
            <a:gsLst>
              <a:gs pos="0">
                <a:srgbClr val="E4EAF2">
                  <a:alpha val="62425"/>
                </a:srgbClr>
              </a:gs>
              <a:gs pos="100000">
                <a:srgbClr val="CFD8E4">
                  <a:alpha val="64889"/>
                </a:srgbClr>
              </a:gs>
            </a:gsLst>
            <a:lin ang="2150221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7" name="圓角矩形"/>
          <p:cNvSpPr/>
          <p:nvPr>
            <p:ph type="body" sz="quarter" idx="21"/>
          </p:nvPr>
        </p:nvSpPr>
        <p:spPr>
          <a:xfrm>
            <a:off x="995843" y="515117"/>
            <a:ext cx="22392314" cy="1339857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effectLst>
            <a:outerShdw sx="100000" sy="100000" kx="0" ky="0" algn="b" rotWithShape="0" blurRad="762000" dist="84195" dir="5400000">
              <a:srgbClr val="009193">
                <a:alpha val="43820"/>
              </a:srgbClr>
            </a:outerShdw>
          </a:effectLst>
        </p:spPr>
        <p:txBody>
          <a:bodyPr lIns="50800" tIns="50800" rIns="50800" bIns="50800" anchor="ctr">
            <a:noAutofit/>
          </a:bodyPr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</a:p>
        </p:txBody>
      </p:sp>
      <p:sp>
        <p:nvSpPr>
          <p:cNvPr id="128" name="圓角矩形"/>
          <p:cNvSpPr/>
          <p:nvPr/>
        </p:nvSpPr>
        <p:spPr>
          <a:xfrm>
            <a:off x="876851" y="2199174"/>
            <a:ext cx="22630298" cy="13122480"/>
          </a:xfrm>
          <a:prstGeom prst="roundRect">
            <a:avLst>
              <a:gd name="adj" fmla="val 62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9" name="/ 97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97</a:t>
            </a:r>
          </a:p>
        </p:txBody>
      </p:sp>
      <p:sp>
        <p:nvSpPr>
          <p:cNvPr id="130" name="幻燈片編號"/>
          <p:cNvSpPr txBox="1"/>
          <p:nvPr>
            <p:ph type="sldNum" sz="quarter" idx="2"/>
          </p:nvPr>
        </p:nvSpPr>
        <p:spPr>
          <a:xfrm>
            <a:off x="23030062" y="12798091"/>
            <a:ext cx="681719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1" name="圓角矩形"/>
          <p:cNvSpPr/>
          <p:nvPr>
            <p:ph type="body" sz="quarter" idx="22"/>
          </p:nvPr>
        </p:nvSpPr>
        <p:spPr>
          <a:xfrm>
            <a:off x="3234440" y="3372499"/>
            <a:ext cx="18390509" cy="1539584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  <p:txBody>
          <a:bodyPr lIns="50800" tIns="50800" rIns="50800" bIns="50800" anchor="ctr">
            <a:noAutofit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pc="552" sz="4600">
                <a:solidFill>
                  <a:srgbClr val="21212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</a:p>
        </p:txBody>
      </p:sp>
      <p:sp>
        <p:nvSpPr>
          <p:cNvPr id="132" name="橢圓形"/>
          <p:cNvSpPr/>
          <p:nvPr>
            <p:ph type="body" sz="quarter" idx="23"/>
          </p:nvPr>
        </p:nvSpPr>
        <p:spPr>
          <a:xfrm>
            <a:off x="2251868" y="3372499"/>
            <a:ext cx="1543714" cy="1539583"/>
          </a:xfrm>
          <a:prstGeom prst="ellipse">
            <a:avLst/>
          </a:prstGeom>
          <a:solidFill>
            <a:schemeClr val="accent1">
              <a:lumOff val="13529"/>
            </a:schemeClr>
          </a:solidFill>
        </p:spPr>
        <p:txBody>
          <a:bodyPr lIns="50800" tIns="50800" rIns="50800" bIns="50800" anchor="ctr">
            <a:noAutofit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d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圓角矩形"/>
          <p:cNvSpPr/>
          <p:nvPr/>
        </p:nvSpPr>
        <p:spPr>
          <a:xfrm>
            <a:off x="-656553" y="-6594"/>
            <a:ext cx="25697106" cy="13729188"/>
          </a:xfrm>
          <a:prstGeom prst="roundRect">
            <a:avLst>
              <a:gd name="adj" fmla="val 4620"/>
            </a:avLst>
          </a:prstGeom>
          <a:gradFill>
            <a:gsLst>
              <a:gs pos="0">
                <a:srgbClr val="E4EAF2">
                  <a:alpha val="62425"/>
                </a:srgbClr>
              </a:gs>
              <a:gs pos="100000">
                <a:srgbClr val="CFD8E4">
                  <a:alpha val="64889"/>
                </a:srgbClr>
              </a:gs>
            </a:gsLst>
            <a:lin ang="2150221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0" name="圓角矩形"/>
          <p:cNvSpPr/>
          <p:nvPr>
            <p:ph type="body" sz="quarter" idx="21"/>
          </p:nvPr>
        </p:nvSpPr>
        <p:spPr>
          <a:xfrm>
            <a:off x="1284110" y="791443"/>
            <a:ext cx="21815780" cy="1707130"/>
          </a:xfrm>
          <a:prstGeom prst="roundRect">
            <a:avLst>
              <a:gd name="adj" fmla="val 35140"/>
            </a:avLst>
          </a:prstGeom>
          <a:solidFill>
            <a:srgbClr val="FFFFFF"/>
          </a:solidFill>
          <a:effectLst>
            <a:outerShdw sx="100000" sy="100000" kx="0" ky="0" algn="b" rotWithShape="0" blurRad="762000" dist="84195" dir="5400000">
              <a:srgbClr val="009193">
                <a:alpha val="43820"/>
              </a:srgbClr>
            </a:outerShdw>
          </a:effectLst>
        </p:spPr>
        <p:txBody>
          <a:bodyPr lIns="50800" tIns="50800" rIns="50800" bIns="50800" anchor="ctr">
            <a:noAutofit/>
          </a:bodyPr>
          <a:lstStyle/>
          <a:p>
            <a:pPr algn="ctr" defTabSz="457200">
              <a:lnSpc>
                <a:spcPct val="11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</a:p>
        </p:txBody>
      </p:sp>
      <p:sp>
        <p:nvSpPr>
          <p:cNvPr id="141" name="圓角矩形"/>
          <p:cNvSpPr/>
          <p:nvPr/>
        </p:nvSpPr>
        <p:spPr>
          <a:xfrm>
            <a:off x="1284110" y="2869345"/>
            <a:ext cx="21815780" cy="11727172"/>
          </a:xfrm>
          <a:prstGeom prst="roundRect">
            <a:avLst>
              <a:gd name="adj" fmla="val 5014"/>
            </a:avLst>
          </a:prstGeom>
          <a:gradFill>
            <a:gsLst>
              <a:gs pos="0">
                <a:srgbClr val="3DC8FF"/>
              </a:gs>
              <a:gs pos="100000">
                <a:srgbClr val="328EF5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2" name="/ 97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97</a:t>
            </a:r>
          </a:p>
        </p:txBody>
      </p:sp>
      <p:sp>
        <p:nvSpPr>
          <p:cNvPr id="143" name="幻燈片編號"/>
          <p:cNvSpPr txBox="1"/>
          <p:nvPr>
            <p:ph type="sldNum" sz="quarter" idx="2"/>
          </p:nvPr>
        </p:nvSpPr>
        <p:spPr>
          <a:xfrm>
            <a:off x="23110023" y="12798092"/>
            <a:ext cx="615936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d Blue (Item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圓角矩形"/>
          <p:cNvSpPr/>
          <p:nvPr/>
        </p:nvSpPr>
        <p:spPr>
          <a:xfrm>
            <a:off x="-656553" y="-6594"/>
            <a:ext cx="25697106" cy="13729188"/>
          </a:xfrm>
          <a:prstGeom prst="roundRect">
            <a:avLst>
              <a:gd name="adj" fmla="val 4620"/>
            </a:avLst>
          </a:prstGeom>
          <a:gradFill>
            <a:gsLst>
              <a:gs pos="0">
                <a:srgbClr val="E4EAF2">
                  <a:alpha val="62425"/>
                </a:srgbClr>
              </a:gs>
              <a:gs pos="100000">
                <a:srgbClr val="CFD8E4">
                  <a:alpha val="64889"/>
                </a:srgbClr>
              </a:gs>
            </a:gsLst>
            <a:lin ang="2150221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1" name="圓角矩形"/>
          <p:cNvSpPr/>
          <p:nvPr>
            <p:ph type="body" sz="quarter" idx="21"/>
          </p:nvPr>
        </p:nvSpPr>
        <p:spPr>
          <a:xfrm>
            <a:off x="1284110" y="791443"/>
            <a:ext cx="21815780" cy="1707130"/>
          </a:xfrm>
          <a:prstGeom prst="roundRect">
            <a:avLst>
              <a:gd name="adj" fmla="val 35140"/>
            </a:avLst>
          </a:prstGeom>
          <a:solidFill>
            <a:srgbClr val="FFFFFF"/>
          </a:solidFill>
          <a:effectLst>
            <a:outerShdw sx="100000" sy="100000" kx="0" ky="0" algn="b" rotWithShape="0" blurRad="762000" dist="84195" dir="5400000">
              <a:srgbClr val="009193">
                <a:alpha val="43820"/>
              </a:srgbClr>
            </a:outerShdw>
          </a:effectLst>
        </p:spPr>
        <p:txBody>
          <a:bodyPr lIns="50800" tIns="50800" rIns="50800" bIns="50800" anchor="ctr">
            <a:noAutofit/>
          </a:bodyPr>
          <a:lstStyle/>
          <a:p>
            <a:pPr algn="ctr" defTabSz="457200">
              <a:lnSpc>
                <a:spcPct val="11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</a:p>
        </p:txBody>
      </p:sp>
      <p:sp>
        <p:nvSpPr>
          <p:cNvPr id="152" name="圓角矩形"/>
          <p:cNvSpPr/>
          <p:nvPr/>
        </p:nvSpPr>
        <p:spPr>
          <a:xfrm>
            <a:off x="1284110" y="2869345"/>
            <a:ext cx="21815780" cy="11727172"/>
          </a:xfrm>
          <a:prstGeom prst="roundRect">
            <a:avLst>
              <a:gd name="adj" fmla="val 5014"/>
            </a:avLst>
          </a:prstGeom>
          <a:gradFill>
            <a:gsLst>
              <a:gs pos="0">
                <a:srgbClr val="3DC8FF"/>
              </a:gs>
              <a:gs pos="100000">
                <a:srgbClr val="328EF5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3" name="/ 97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97</a:t>
            </a:r>
          </a:p>
        </p:txBody>
      </p:sp>
      <p:sp>
        <p:nvSpPr>
          <p:cNvPr id="154" name="幻燈片編號"/>
          <p:cNvSpPr txBox="1"/>
          <p:nvPr>
            <p:ph type="sldNum" sz="quarter" idx="2"/>
          </p:nvPr>
        </p:nvSpPr>
        <p:spPr>
          <a:xfrm>
            <a:off x="23110023" y="12798092"/>
            <a:ext cx="615936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5" name="文字"/>
          <p:cNvSpPr txBox="1"/>
          <p:nvPr>
            <p:ph type="body" sz="quarter" idx="22"/>
          </p:nvPr>
        </p:nvSpPr>
        <p:spPr>
          <a:xfrm>
            <a:off x="2839474" y="6424929"/>
            <a:ext cx="18705052" cy="866142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/>
          <a:p>
            <a:pPr marL="838200" indent="-838200" defTabSz="457200">
              <a:lnSpc>
                <a:spcPct val="140000"/>
              </a:lnSpc>
              <a:spcBef>
                <a:spcPts val="0"/>
              </a:spcBef>
              <a:buSzPct val="125000"/>
              <a:buChar char="•"/>
              <a:defRPr spc="360" sz="6000">
                <a:solidFill>
                  <a:srgbClr val="FFFFFF"/>
                </a:solidFill>
                <a:effectLst>
                  <a:outerShdw sx="100000" sy="100000" kx="0" ky="0" algn="b" rotWithShape="0" blurRad="12700" dist="25400" dir="18900000">
                    <a:srgbClr val="000000"/>
                  </a:outerShdw>
                </a:effectLst>
                <a:latin typeface="Heiti TC Light"/>
                <a:ea typeface="Heiti TC Light"/>
                <a:cs typeface="Heiti TC Light"/>
                <a:sym typeface="Heiti TC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d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感謝聆聽！"/>
          <p:cNvSpPr txBox="1"/>
          <p:nvPr/>
        </p:nvSpPr>
        <p:spPr>
          <a:xfrm>
            <a:off x="7961524" y="5324474"/>
            <a:ext cx="7872448" cy="1831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457200">
              <a:lnSpc>
                <a:spcPts val="21900"/>
              </a:lnSpc>
              <a:defRPr spc="979" sz="9800">
                <a:solidFill>
                  <a:srgbClr val="FFFFFF"/>
                </a:solidFill>
              </a:defRPr>
            </a:lvl1pPr>
          </a:lstStyle>
          <a:p>
            <a:pPr/>
            <a:r>
              <a:t>感謝聆聽！</a:t>
            </a:r>
          </a:p>
        </p:txBody>
      </p:sp>
      <p:sp>
        <p:nvSpPr>
          <p:cNvPr id="16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d Black (中文項目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圓角矩形"/>
          <p:cNvSpPr/>
          <p:nvPr/>
        </p:nvSpPr>
        <p:spPr>
          <a:xfrm>
            <a:off x="-656553" y="-6594"/>
            <a:ext cx="25697106" cy="13729188"/>
          </a:xfrm>
          <a:prstGeom prst="roundRect">
            <a:avLst>
              <a:gd name="adj" fmla="val 6759"/>
            </a:avLst>
          </a:prstGeom>
          <a:gradFill>
            <a:gsLst>
              <a:gs pos="0">
                <a:srgbClr val="E4EAF2">
                  <a:alpha val="62425"/>
                </a:srgbClr>
              </a:gs>
              <a:gs pos="100000">
                <a:srgbClr val="CFD8E4">
                  <a:alpha val="64889"/>
                </a:srgbClr>
              </a:gs>
            </a:gsLst>
            <a:lin ang="2150221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1" name="圓角矩形"/>
          <p:cNvSpPr/>
          <p:nvPr>
            <p:ph type="body" sz="quarter" idx="21"/>
          </p:nvPr>
        </p:nvSpPr>
        <p:spPr>
          <a:xfrm>
            <a:off x="995843" y="515117"/>
            <a:ext cx="22392314" cy="1339857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effectLst>
            <a:outerShdw sx="100000" sy="100000" kx="0" ky="0" algn="b" rotWithShape="0" blurRad="762000" dist="84195" dir="5400000">
              <a:srgbClr val="009193">
                <a:alpha val="43820"/>
              </a:srgbClr>
            </a:outerShdw>
          </a:effectLst>
        </p:spPr>
        <p:txBody>
          <a:bodyPr lIns="50800" tIns="50800" rIns="50800" bIns="50800" anchor="ctr">
            <a:noAutofit/>
          </a:bodyPr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</a:p>
        </p:txBody>
      </p:sp>
      <p:sp>
        <p:nvSpPr>
          <p:cNvPr id="172" name="圓角矩形"/>
          <p:cNvSpPr/>
          <p:nvPr/>
        </p:nvSpPr>
        <p:spPr>
          <a:xfrm>
            <a:off x="876851" y="2199174"/>
            <a:ext cx="22630298" cy="13122480"/>
          </a:xfrm>
          <a:prstGeom prst="roundRect">
            <a:avLst>
              <a:gd name="adj" fmla="val 62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3" name="/ 22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22</a:t>
            </a:r>
          </a:p>
        </p:txBody>
      </p:sp>
      <p:sp>
        <p:nvSpPr>
          <p:cNvPr id="174" name="幻燈片編號"/>
          <p:cNvSpPr txBox="1"/>
          <p:nvPr>
            <p:ph type="sldNum" sz="quarter" idx="2"/>
          </p:nvPr>
        </p:nvSpPr>
        <p:spPr>
          <a:xfrm>
            <a:off x="23030062" y="12798091"/>
            <a:ext cx="681719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5" name="文字"/>
          <p:cNvSpPr txBox="1"/>
          <p:nvPr>
            <p:ph type="body" sz="quarter" idx="22" hasCustomPrompt="1"/>
          </p:nvPr>
        </p:nvSpPr>
        <p:spPr>
          <a:xfrm>
            <a:off x="2839474" y="6461886"/>
            <a:ext cx="18705052" cy="792228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marL="838200" indent="-838200" defTabSz="457200">
              <a:lnSpc>
                <a:spcPct val="140000"/>
              </a:lnSpc>
              <a:spcBef>
                <a:spcPts val="1800"/>
              </a:spcBef>
              <a:buSzPct val="125000"/>
              <a:buChar char="•"/>
              <a:defRPr spc="324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文字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d Black (項目 + co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圓角矩形"/>
          <p:cNvSpPr/>
          <p:nvPr/>
        </p:nvSpPr>
        <p:spPr>
          <a:xfrm>
            <a:off x="-656553" y="-6594"/>
            <a:ext cx="25697106" cy="13729188"/>
          </a:xfrm>
          <a:prstGeom prst="roundRect">
            <a:avLst>
              <a:gd name="adj" fmla="val 6759"/>
            </a:avLst>
          </a:prstGeom>
          <a:gradFill>
            <a:gsLst>
              <a:gs pos="0">
                <a:srgbClr val="E4EAF2">
                  <a:alpha val="62425"/>
                </a:srgbClr>
              </a:gs>
              <a:gs pos="100000">
                <a:srgbClr val="CFD8E4">
                  <a:alpha val="64889"/>
                </a:srgbClr>
              </a:gs>
            </a:gsLst>
            <a:lin ang="2150221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3" name="圓角矩形"/>
          <p:cNvSpPr/>
          <p:nvPr>
            <p:ph type="body" sz="quarter" idx="21"/>
          </p:nvPr>
        </p:nvSpPr>
        <p:spPr>
          <a:xfrm>
            <a:off x="995843" y="515117"/>
            <a:ext cx="22392314" cy="1339857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effectLst>
            <a:outerShdw sx="100000" sy="100000" kx="0" ky="0" algn="b" rotWithShape="0" blurRad="762000" dist="84195" dir="5400000">
              <a:srgbClr val="009193">
                <a:alpha val="43820"/>
              </a:srgbClr>
            </a:outerShdw>
          </a:effectLst>
        </p:spPr>
        <p:txBody>
          <a:bodyPr lIns="50800" tIns="50800" rIns="50800" bIns="50800" anchor="ctr">
            <a:noAutofit/>
          </a:bodyPr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</a:p>
        </p:txBody>
      </p:sp>
      <p:sp>
        <p:nvSpPr>
          <p:cNvPr id="184" name="圓角矩形"/>
          <p:cNvSpPr/>
          <p:nvPr/>
        </p:nvSpPr>
        <p:spPr>
          <a:xfrm>
            <a:off x="876851" y="2199174"/>
            <a:ext cx="22630298" cy="13122480"/>
          </a:xfrm>
          <a:prstGeom prst="roundRect">
            <a:avLst>
              <a:gd name="adj" fmla="val 62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5" name="/ 22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22</a:t>
            </a:r>
          </a:p>
        </p:txBody>
      </p:sp>
      <p:sp>
        <p:nvSpPr>
          <p:cNvPr id="186" name="幻燈片編號"/>
          <p:cNvSpPr txBox="1"/>
          <p:nvPr>
            <p:ph type="sldNum" sz="quarter" idx="2"/>
          </p:nvPr>
        </p:nvSpPr>
        <p:spPr>
          <a:xfrm>
            <a:off x="23030062" y="12798091"/>
            <a:ext cx="681719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7" name="文字"/>
          <p:cNvSpPr txBox="1"/>
          <p:nvPr>
            <p:ph type="body" sz="quarter" idx="22" hasCustomPrompt="1"/>
          </p:nvPr>
        </p:nvSpPr>
        <p:spPr>
          <a:xfrm>
            <a:off x="2839474" y="4669809"/>
            <a:ext cx="18705052" cy="792228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marL="838200" indent="-838200" defTabSz="457200">
              <a:lnSpc>
                <a:spcPct val="140000"/>
              </a:lnSpc>
              <a:spcBef>
                <a:spcPts val="1800"/>
              </a:spcBef>
              <a:buSzPct val="125000"/>
              <a:buChar char="•"/>
              <a:defRPr spc="324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文字</a:t>
            </a:r>
          </a:p>
        </p:txBody>
      </p:sp>
      <p:sp>
        <p:nvSpPr>
          <p:cNvPr id="188" name="main() {…"/>
          <p:cNvSpPr txBox="1"/>
          <p:nvPr>
            <p:ph type="body" sz="quarter" idx="23"/>
          </p:nvPr>
        </p:nvSpPr>
        <p:spPr>
          <a:xfrm>
            <a:off x="2849772" y="6883706"/>
            <a:ext cx="18684456" cy="2082801"/>
          </a:xfrm>
          <a:prstGeom prst="rect">
            <a:avLst/>
          </a:prstGeom>
          <a:solidFill>
            <a:srgbClr val="FFFFFF">
              <a:alpha val="89084"/>
            </a:srgbClr>
          </a:solidFill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>
            <a:spAutoFit/>
          </a:bodyPr>
          <a:lstStyle/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main() {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This is me.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_black (強調文字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圓角矩形"/>
          <p:cNvSpPr/>
          <p:nvPr/>
        </p:nvSpPr>
        <p:spPr>
          <a:xfrm>
            <a:off x="876851" y="598549"/>
            <a:ext cx="22630298" cy="12518902"/>
          </a:xfrm>
          <a:prstGeom prst="roundRect">
            <a:avLst>
              <a:gd name="adj" fmla="val 65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6" name="/ 22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22</a:t>
            </a:r>
          </a:p>
        </p:txBody>
      </p:sp>
      <p:sp>
        <p:nvSpPr>
          <p:cNvPr id="197" name="幻燈片編號"/>
          <p:cNvSpPr txBox="1"/>
          <p:nvPr>
            <p:ph type="sldNum" sz="quarter" idx="2"/>
          </p:nvPr>
        </p:nvSpPr>
        <p:spPr>
          <a:xfrm>
            <a:off x="23128020" y="12798091"/>
            <a:ext cx="580514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8" name="強調文字"/>
          <p:cNvSpPr txBox="1"/>
          <p:nvPr>
            <p:ph type="body" sz="quarter" idx="21" hasCustomPrompt="1"/>
          </p:nvPr>
        </p:nvSpPr>
        <p:spPr>
          <a:xfrm>
            <a:off x="5650898" y="6301739"/>
            <a:ext cx="13082204" cy="1112522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0"/>
              </a:spcBef>
              <a:defRPr spc="239" sz="8000">
                <a:solidFill>
                  <a:srgbClr val="FFFFFF"/>
                </a:solidFill>
                <a:latin typeface="Heiti TC Medium"/>
                <a:ea typeface="Heiti TC Medium"/>
                <a:cs typeface="Heiti TC Medium"/>
                <a:sym typeface="Heiti TC Medium"/>
              </a:defRPr>
            </a:lvl1pPr>
          </a:lstStyle>
          <a:p>
            <a:pPr/>
            <a:r>
              <a:t>強調文字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圓角矩形"/>
          <p:cNvSpPr/>
          <p:nvPr/>
        </p:nvSpPr>
        <p:spPr>
          <a:xfrm>
            <a:off x="876851" y="598549"/>
            <a:ext cx="22630298" cy="12518902"/>
          </a:xfrm>
          <a:prstGeom prst="roundRect">
            <a:avLst>
              <a:gd name="adj" fmla="val 65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6" name="/ 22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22</a:t>
            </a:r>
          </a:p>
        </p:txBody>
      </p:sp>
      <p:sp>
        <p:nvSpPr>
          <p:cNvPr id="207" name="幻燈片編號"/>
          <p:cNvSpPr txBox="1"/>
          <p:nvPr>
            <p:ph type="sldNum" sz="quarter" idx="2"/>
          </p:nvPr>
        </p:nvSpPr>
        <p:spPr>
          <a:xfrm>
            <a:off x="23128020" y="12798091"/>
            <a:ext cx="580514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_pag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/ 49"/>
          <p:cNvSpPr/>
          <p:nvPr/>
        </p:nvSpPr>
        <p:spPr>
          <a:xfrm>
            <a:off x="-220608" y="12901890"/>
            <a:ext cx="1972560" cy="55340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49</a:t>
            </a:r>
          </a:p>
        </p:txBody>
      </p:sp>
      <p:sp>
        <p:nvSpPr>
          <p:cNvPr id="2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_pag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/ 49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49</a:t>
            </a:r>
          </a:p>
        </p:txBody>
      </p:sp>
      <p:sp>
        <p:nvSpPr>
          <p:cNvPr id="32" name="幻燈片編號"/>
          <p:cNvSpPr txBox="1"/>
          <p:nvPr>
            <p:ph type="sldNum" sz="quarter" idx="2"/>
          </p:nvPr>
        </p:nvSpPr>
        <p:spPr>
          <a:xfrm>
            <a:off x="23110023" y="12798092"/>
            <a:ext cx="615936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圓角矩形"/>
          <p:cNvSpPr/>
          <p:nvPr/>
        </p:nvSpPr>
        <p:spPr>
          <a:xfrm>
            <a:off x="876851" y="598549"/>
            <a:ext cx="22630298" cy="12518902"/>
          </a:xfrm>
          <a:prstGeom prst="roundRect">
            <a:avLst>
              <a:gd name="adj" fmla="val 65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40" name="圓角矩形"/>
          <p:cNvSpPr/>
          <p:nvPr/>
        </p:nvSpPr>
        <p:spPr>
          <a:xfrm>
            <a:off x="23450393" y="12751259"/>
            <a:ext cx="1468462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457200">
              <a:defRPr spc="-24">
                <a:solidFill>
                  <a:srgbClr val="7A899F"/>
                </a:solidFill>
              </a:defRPr>
            </a:pPr>
          </a:p>
        </p:txBody>
      </p:sp>
      <p:sp>
        <p:nvSpPr>
          <p:cNvPr id="41" name="幻燈片編號"/>
          <p:cNvSpPr txBox="1"/>
          <p:nvPr>
            <p:ph type="sldNum" sz="quarter" idx="2"/>
          </p:nvPr>
        </p:nvSpPr>
        <p:spPr>
          <a:xfrm>
            <a:off x="23613980" y="12798092"/>
            <a:ext cx="580514" cy="45974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_black (中文段落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圓角矩形"/>
          <p:cNvSpPr/>
          <p:nvPr/>
        </p:nvSpPr>
        <p:spPr>
          <a:xfrm>
            <a:off x="876851" y="598549"/>
            <a:ext cx="22630298" cy="12518902"/>
          </a:xfrm>
          <a:prstGeom prst="roundRect">
            <a:avLst>
              <a:gd name="adj" fmla="val 65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49" name="/ 97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97</a:t>
            </a:r>
          </a:p>
        </p:txBody>
      </p:sp>
      <p:sp>
        <p:nvSpPr>
          <p:cNvPr id="50" name="幻燈片編號"/>
          <p:cNvSpPr txBox="1"/>
          <p:nvPr>
            <p:ph type="sldNum" sz="quarter" idx="2"/>
          </p:nvPr>
        </p:nvSpPr>
        <p:spPr>
          <a:xfrm>
            <a:off x="23128020" y="12798091"/>
            <a:ext cx="580514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1" name="【】"/>
          <p:cNvSpPr txBox="1"/>
          <p:nvPr>
            <p:ph type="body" sz="quarter" idx="21" hasCustomPrompt="1"/>
          </p:nvPr>
        </p:nvSpPr>
        <p:spPr>
          <a:xfrm>
            <a:off x="2839474" y="3710902"/>
            <a:ext cx="18705052" cy="1112522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20000"/>
              </a:lnSpc>
              <a:spcBef>
                <a:spcPts val="0"/>
              </a:spcBef>
              <a:defRPr spc="600" sz="10000">
                <a:solidFill>
                  <a:srgbClr val="FFFFFF"/>
                </a:solidFill>
                <a:latin typeface="Heiti TC Medium"/>
                <a:ea typeface="Heiti TC Medium"/>
                <a:cs typeface="Heiti TC Medium"/>
                <a:sym typeface="Heiti TC Medium"/>
              </a:defRPr>
            </a:lvl1pPr>
          </a:lstStyle>
          <a:p>
            <a:pPr/>
            <a:r>
              <a:t>輸入標題</a:t>
            </a:r>
          </a:p>
        </p:txBody>
      </p:sp>
      <p:sp>
        <p:nvSpPr>
          <p:cNvPr id="52" name="輸入文字"/>
          <p:cNvSpPr txBox="1"/>
          <p:nvPr>
            <p:ph type="body" sz="quarter" idx="22" hasCustomPrompt="1"/>
          </p:nvPr>
        </p:nvSpPr>
        <p:spPr>
          <a:xfrm>
            <a:off x="2839474" y="5256510"/>
            <a:ext cx="18705052" cy="866142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0"/>
              </a:spcBef>
              <a:defRPr spc="360" sz="6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輸入文字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_black (中文項目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圓角矩形"/>
          <p:cNvSpPr/>
          <p:nvPr/>
        </p:nvSpPr>
        <p:spPr>
          <a:xfrm>
            <a:off x="876851" y="598549"/>
            <a:ext cx="22630298" cy="12518902"/>
          </a:xfrm>
          <a:prstGeom prst="roundRect">
            <a:avLst>
              <a:gd name="adj" fmla="val 65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60" name="/ 97"/>
          <p:cNvSpPr/>
          <p:nvPr/>
        </p:nvSpPr>
        <p:spPr>
          <a:xfrm>
            <a:off x="22946295" y="12751259"/>
            <a:ext cx="1972560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457200">
              <a:defRPr spc="-24">
                <a:solidFill>
                  <a:srgbClr val="7A899F"/>
                </a:solidFill>
              </a:defRPr>
            </a:lvl1pPr>
          </a:lstStyle>
          <a:p>
            <a:pPr/>
            <a:r>
              <a:t> / 97</a:t>
            </a:r>
          </a:p>
        </p:txBody>
      </p:sp>
      <p:sp>
        <p:nvSpPr>
          <p:cNvPr id="61" name="幻燈片編號"/>
          <p:cNvSpPr txBox="1"/>
          <p:nvPr>
            <p:ph type="sldNum" sz="quarter" idx="2"/>
          </p:nvPr>
        </p:nvSpPr>
        <p:spPr>
          <a:xfrm>
            <a:off x="23128020" y="12798091"/>
            <a:ext cx="580514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2" name="【】"/>
          <p:cNvSpPr txBox="1"/>
          <p:nvPr>
            <p:ph type="body" sz="quarter" idx="21" hasCustomPrompt="1"/>
          </p:nvPr>
        </p:nvSpPr>
        <p:spPr>
          <a:xfrm>
            <a:off x="2839474" y="1963593"/>
            <a:ext cx="18705052" cy="1112522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20000"/>
              </a:lnSpc>
              <a:spcBef>
                <a:spcPts val="0"/>
              </a:spcBef>
              <a:defRPr spc="600" sz="10000">
                <a:solidFill>
                  <a:srgbClr val="FFFFFF"/>
                </a:solidFill>
                <a:latin typeface="Heiti TC Medium"/>
                <a:ea typeface="Heiti TC Medium"/>
                <a:cs typeface="Heiti TC Medium"/>
                <a:sym typeface="Heiti TC Medium"/>
              </a:defRPr>
            </a:lvl1pPr>
          </a:lstStyle>
          <a:p>
            <a:pPr/>
            <a:r>
              <a:t>輸入標題</a:t>
            </a:r>
          </a:p>
        </p:txBody>
      </p:sp>
      <p:sp>
        <p:nvSpPr>
          <p:cNvPr id="63" name="輸入文字"/>
          <p:cNvSpPr txBox="1"/>
          <p:nvPr>
            <p:ph type="body" sz="quarter" idx="22" hasCustomPrompt="1"/>
          </p:nvPr>
        </p:nvSpPr>
        <p:spPr>
          <a:xfrm>
            <a:off x="2839474" y="6424929"/>
            <a:ext cx="18705052" cy="866142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marL="838200" indent="-838200" defTabSz="457200">
              <a:lnSpc>
                <a:spcPct val="140000"/>
              </a:lnSpc>
              <a:spcBef>
                <a:spcPts val="0"/>
              </a:spcBef>
              <a:buSzPct val="125000"/>
              <a:buChar char="•"/>
              <a:defRPr spc="360" sz="6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輸入文字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_black (強調文字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圓角矩形"/>
          <p:cNvSpPr/>
          <p:nvPr/>
        </p:nvSpPr>
        <p:spPr>
          <a:xfrm>
            <a:off x="876851" y="598549"/>
            <a:ext cx="22630298" cy="12518902"/>
          </a:xfrm>
          <a:prstGeom prst="roundRect">
            <a:avLst>
              <a:gd name="adj" fmla="val 65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71" name="強調文字"/>
          <p:cNvSpPr txBox="1"/>
          <p:nvPr>
            <p:ph type="body" sz="quarter" idx="21" hasCustomPrompt="1"/>
          </p:nvPr>
        </p:nvSpPr>
        <p:spPr>
          <a:xfrm>
            <a:off x="5650898" y="6301739"/>
            <a:ext cx="13082204" cy="1112522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0"/>
              </a:spcBef>
              <a:defRPr spc="239" sz="8000">
                <a:solidFill>
                  <a:srgbClr val="FFFFFF"/>
                </a:solidFill>
                <a:latin typeface="Heiti TC Medium"/>
                <a:ea typeface="Heiti TC Medium"/>
                <a:cs typeface="Heiti TC Medium"/>
                <a:sym typeface="Heiti TC Medium"/>
              </a:defRPr>
            </a:lvl1pPr>
          </a:lstStyle>
          <a:p>
            <a:pPr/>
            <a:r>
              <a:t>強調文字</a:t>
            </a:r>
          </a:p>
        </p:txBody>
      </p:sp>
      <p:sp>
        <p:nvSpPr>
          <p:cNvPr id="72" name="圓角矩形"/>
          <p:cNvSpPr/>
          <p:nvPr/>
        </p:nvSpPr>
        <p:spPr>
          <a:xfrm>
            <a:off x="23450393" y="12751259"/>
            <a:ext cx="1468462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457200">
              <a:defRPr spc="-24">
                <a:solidFill>
                  <a:srgbClr val="7A899F"/>
                </a:solidFill>
              </a:defRPr>
            </a:pPr>
          </a:p>
        </p:txBody>
      </p:sp>
      <p:sp>
        <p:nvSpPr>
          <p:cNvPr id="73" name="幻燈片編號"/>
          <p:cNvSpPr txBox="1"/>
          <p:nvPr>
            <p:ph type="sldNum" sz="quarter" idx="2"/>
          </p:nvPr>
        </p:nvSpPr>
        <p:spPr>
          <a:xfrm>
            <a:off x="23561239" y="12798091"/>
            <a:ext cx="580514" cy="4597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d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圓角矩形"/>
          <p:cNvSpPr/>
          <p:nvPr/>
        </p:nvSpPr>
        <p:spPr>
          <a:xfrm>
            <a:off x="-656553" y="-6594"/>
            <a:ext cx="25697106" cy="13729188"/>
          </a:xfrm>
          <a:prstGeom prst="roundRect">
            <a:avLst>
              <a:gd name="adj" fmla="val 6759"/>
            </a:avLst>
          </a:prstGeom>
          <a:gradFill>
            <a:gsLst>
              <a:gs pos="0">
                <a:srgbClr val="E4EAF2">
                  <a:alpha val="62425"/>
                </a:srgbClr>
              </a:gs>
              <a:gs pos="100000">
                <a:srgbClr val="CFD8E4">
                  <a:alpha val="64889"/>
                </a:srgbClr>
              </a:gs>
            </a:gsLst>
            <a:lin ang="2150221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81" name="圓角矩形"/>
          <p:cNvSpPr/>
          <p:nvPr>
            <p:ph type="body" sz="quarter" idx="21"/>
          </p:nvPr>
        </p:nvSpPr>
        <p:spPr>
          <a:xfrm>
            <a:off x="995843" y="515117"/>
            <a:ext cx="22392314" cy="1339857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effectLst>
            <a:outerShdw sx="100000" sy="100000" kx="0" ky="0" algn="b" rotWithShape="0" blurRad="762000" dist="84195" dir="5400000">
              <a:srgbClr val="009193">
                <a:alpha val="43820"/>
              </a:srgbClr>
            </a:outerShdw>
          </a:effectLst>
        </p:spPr>
        <p:txBody>
          <a:bodyPr lIns="50800" tIns="50800" rIns="50800" bIns="50800" anchor="ctr">
            <a:noAutofit/>
          </a:bodyPr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</a:p>
        </p:txBody>
      </p:sp>
      <p:sp>
        <p:nvSpPr>
          <p:cNvPr id="82" name="圓角矩形"/>
          <p:cNvSpPr/>
          <p:nvPr/>
        </p:nvSpPr>
        <p:spPr>
          <a:xfrm>
            <a:off x="876851" y="2199174"/>
            <a:ext cx="22630298" cy="13122480"/>
          </a:xfrm>
          <a:prstGeom prst="roundRect">
            <a:avLst>
              <a:gd name="adj" fmla="val 62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83" name="圓角矩形"/>
          <p:cNvSpPr/>
          <p:nvPr/>
        </p:nvSpPr>
        <p:spPr>
          <a:xfrm>
            <a:off x="23373488" y="12751259"/>
            <a:ext cx="1545368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457200">
              <a:defRPr spc="-24">
                <a:solidFill>
                  <a:srgbClr val="7A899F"/>
                </a:solidFill>
              </a:defRPr>
            </a:pPr>
          </a:p>
        </p:txBody>
      </p:sp>
      <p:sp>
        <p:nvSpPr>
          <p:cNvPr id="84" name="幻燈片編號"/>
          <p:cNvSpPr txBox="1"/>
          <p:nvPr>
            <p:ph type="sldNum" sz="quarter" idx="2"/>
          </p:nvPr>
        </p:nvSpPr>
        <p:spPr>
          <a:xfrm>
            <a:off x="23516021" y="12798091"/>
            <a:ext cx="681719" cy="45974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d Black (強調文字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圓角矩形"/>
          <p:cNvSpPr/>
          <p:nvPr/>
        </p:nvSpPr>
        <p:spPr>
          <a:xfrm>
            <a:off x="-656553" y="-6594"/>
            <a:ext cx="25697106" cy="13729188"/>
          </a:xfrm>
          <a:prstGeom prst="roundRect">
            <a:avLst>
              <a:gd name="adj" fmla="val 6759"/>
            </a:avLst>
          </a:prstGeom>
          <a:gradFill>
            <a:gsLst>
              <a:gs pos="0">
                <a:srgbClr val="E4EAF2">
                  <a:alpha val="62425"/>
                </a:srgbClr>
              </a:gs>
              <a:gs pos="100000">
                <a:srgbClr val="CFD8E4">
                  <a:alpha val="64889"/>
                </a:srgbClr>
              </a:gs>
            </a:gsLst>
            <a:lin ang="2150221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92" name="圓角矩形"/>
          <p:cNvSpPr/>
          <p:nvPr>
            <p:ph type="body" sz="quarter" idx="21"/>
          </p:nvPr>
        </p:nvSpPr>
        <p:spPr>
          <a:xfrm>
            <a:off x="995843" y="515117"/>
            <a:ext cx="22392314" cy="1339857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effectLst>
            <a:outerShdw sx="100000" sy="100000" kx="0" ky="0" algn="b" rotWithShape="0" blurRad="762000" dist="84195" dir="5400000">
              <a:srgbClr val="009193">
                <a:alpha val="43820"/>
              </a:srgbClr>
            </a:outerShdw>
          </a:effectLst>
        </p:spPr>
        <p:txBody>
          <a:bodyPr lIns="50800" tIns="50800" rIns="50800" bIns="50800" anchor="ctr">
            <a:noAutofit/>
          </a:bodyPr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</a:p>
        </p:txBody>
      </p:sp>
      <p:sp>
        <p:nvSpPr>
          <p:cNvPr id="93" name="圓角矩形"/>
          <p:cNvSpPr/>
          <p:nvPr/>
        </p:nvSpPr>
        <p:spPr>
          <a:xfrm>
            <a:off x="876851" y="2199174"/>
            <a:ext cx="22630298" cy="13122480"/>
          </a:xfrm>
          <a:prstGeom prst="roundRect">
            <a:avLst>
              <a:gd name="adj" fmla="val 6224"/>
            </a:avLst>
          </a:prstGeom>
          <a:gradFill>
            <a:gsLst>
              <a:gs pos="0">
                <a:srgbClr val="5E5E5E"/>
              </a:gs>
              <a:gs pos="100000">
                <a:srgbClr val="000000"/>
              </a:gs>
            </a:gsLst>
            <a:lin ang="2270862"/>
          </a:gradFill>
          <a:ln w="12700">
            <a:miter lim="400000"/>
          </a:ln>
          <a:effectLst>
            <a:outerShdw sx="100000" sy="100000" kx="0" ky="0" algn="b" rotWithShape="0" blurRad="635000" dist="84195" dir="5400000">
              <a:srgbClr val="A7B4C6">
                <a:alpha val="60643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3B82D5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94" name="強調文字"/>
          <p:cNvSpPr txBox="1"/>
          <p:nvPr>
            <p:ph type="body" sz="quarter" idx="22" hasCustomPrompt="1"/>
          </p:nvPr>
        </p:nvSpPr>
        <p:spPr>
          <a:xfrm>
            <a:off x="5465428" y="6911139"/>
            <a:ext cx="13082204" cy="1112522"/>
          </a:xfrm>
          <a:prstGeom prst="rect">
            <a:avLst/>
          </a:prstGeom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0"/>
              </a:spcBef>
              <a:defRPr spc="239" sz="8000">
                <a:solidFill>
                  <a:srgbClr val="FFFFFF"/>
                </a:solidFill>
                <a:latin typeface="Heiti TC Medium"/>
                <a:ea typeface="Heiti TC Medium"/>
                <a:cs typeface="Heiti TC Medium"/>
                <a:sym typeface="Heiti TC Medium"/>
              </a:defRPr>
            </a:lvl1pPr>
          </a:lstStyle>
          <a:p>
            <a:pPr/>
            <a:r>
              <a:t>強調文字</a:t>
            </a:r>
          </a:p>
        </p:txBody>
      </p:sp>
      <p:sp>
        <p:nvSpPr>
          <p:cNvPr id="95" name="圓角矩形"/>
          <p:cNvSpPr/>
          <p:nvPr/>
        </p:nvSpPr>
        <p:spPr>
          <a:xfrm>
            <a:off x="23373488" y="12751259"/>
            <a:ext cx="1545368" cy="553406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431800" dist="120923" dir="5400000">
              <a:srgbClr val="7A899F">
                <a:alpha val="31007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457200">
              <a:defRPr spc="-24">
                <a:solidFill>
                  <a:srgbClr val="7A899F"/>
                </a:solidFill>
              </a:defRPr>
            </a:pPr>
          </a:p>
        </p:txBody>
      </p:sp>
      <p:sp>
        <p:nvSpPr>
          <p:cNvPr id="96" name="幻燈片編號"/>
          <p:cNvSpPr txBox="1"/>
          <p:nvPr>
            <p:ph type="sldNum" sz="quarter" idx="2"/>
          </p:nvPr>
        </p:nvSpPr>
        <p:spPr>
          <a:xfrm>
            <a:off x="23516021" y="12798092"/>
            <a:ext cx="681719" cy="45974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"/>
          <p:cNvSpPr/>
          <p:nvPr/>
        </p:nvSpPr>
        <p:spPr>
          <a:xfrm>
            <a:off x="-81503" y="-47644"/>
            <a:ext cx="24547006" cy="13811288"/>
          </a:xfrm>
          <a:prstGeom prst="rect">
            <a:avLst/>
          </a:prstGeom>
          <a:gradFill>
            <a:gsLst>
              <a:gs pos="21204">
                <a:srgbClr val="005493"/>
              </a:gs>
              <a:gs pos="77000">
                <a:srgbClr val="011993"/>
              </a:gs>
            </a:gsLst>
            <a:path>
              <a:fillToRect l="29136" t="99561" r="70863" b="438"/>
            </a:path>
          </a:gradFill>
          <a:ln w="12700">
            <a:miter lim="400000"/>
          </a:ln>
        </p:spPr>
        <p:txBody>
          <a:bodyPr lIns="45719" rIns="45719" anchor="ctr"/>
          <a:lstStyle/>
          <a:p>
            <a:pPr>
              <a:defRPr b="0" sz="36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3" name="© 2021 - Ric Huang ALL RIGHTS RESERVED"/>
          <p:cNvSpPr txBox="1"/>
          <p:nvPr/>
        </p:nvSpPr>
        <p:spPr>
          <a:xfrm>
            <a:off x="1466630" y="12328667"/>
            <a:ext cx="605385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b="0" spc="258" sz="1800"/>
            </a:lvl1pPr>
          </a:lstStyle>
          <a:p>
            <a:pPr/>
            <a:r>
              <a:t>© 2021 - Ric Huang ALL RIGHTS RESERVED</a:t>
            </a:r>
          </a:p>
        </p:txBody>
      </p:sp>
      <p:sp>
        <p:nvSpPr>
          <p:cNvPr id="4" name="Ric Huang / NTUEE"/>
          <p:cNvSpPr txBox="1"/>
          <p:nvPr/>
        </p:nvSpPr>
        <p:spPr>
          <a:xfrm>
            <a:off x="1357817" y="11286982"/>
            <a:ext cx="5135373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457200">
              <a:lnSpc>
                <a:spcPts val="15000"/>
              </a:lnSpc>
              <a:defRPr b="0" spc="79" sz="4000">
                <a:solidFill>
                  <a:srgbClr val="FFFFFF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Ric Huang / NTUEE </a:t>
            </a:r>
          </a:p>
        </p:txBody>
      </p:sp>
      <p:sp>
        <p:nvSpPr>
          <p:cNvPr id="5" name="(EE 3035) Web Programming"/>
          <p:cNvSpPr txBox="1"/>
          <p:nvPr/>
        </p:nvSpPr>
        <p:spPr>
          <a:xfrm>
            <a:off x="13994195" y="11286982"/>
            <a:ext cx="913589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b="0" spc="119" sz="4000">
                <a:solidFill>
                  <a:srgbClr val="FFFFFF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(EE 3035) Web Programming</a:t>
            </a:r>
          </a:p>
        </p:txBody>
      </p:sp>
      <p:sp>
        <p:nvSpPr>
          <p:cNvPr id="6" name="大標題文字"/>
          <p:cNvSpPr txBox="1"/>
          <p:nvPr>
            <p:ph type="title"/>
          </p:nvPr>
        </p:nvSpPr>
        <p:spPr>
          <a:xfrm>
            <a:off x="122491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7" name="內文層級一…"/>
          <p:cNvSpPr txBox="1"/>
          <p:nvPr>
            <p:ph type="body" idx="1"/>
          </p:nvPr>
        </p:nvSpPr>
        <p:spPr>
          <a:xfrm>
            <a:off x="122491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" name="幻燈片編號"/>
          <p:cNvSpPr txBox="1"/>
          <p:nvPr>
            <p:ph type="sldNum" sz="quarter" idx="2"/>
          </p:nvPr>
        </p:nvSpPr>
        <p:spPr>
          <a:xfrm>
            <a:off x="-74306" y="12948722"/>
            <a:ext cx="615936" cy="4597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/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transition xmlns:p14="http://schemas.microsoft.com/office/powerpoint/2010/main" spd="med" advClick="1"/>
  <p:txStyles>
    <p:titleStyle>
      <a:lvl1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82834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999999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914171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1828342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274251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3656684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4570857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5485028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6399199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7313370" algn="l" defTabSz="1828343" latinLnBrk="0">
        <a:lnSpc>
          <a:spcPct val="9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400" u="none">
          <a:solidFill>
            <a:srgbClr val="999999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18284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18284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18284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18284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18284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18284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18284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18284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182843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Relationship Id="rId6" Type="http://schemas.openxmlformats.org/officeDocument/2006/relationships/image" Target="../media/image5.tif"/><Relationship Id="rId7" Type="http://schemas.openxmlformats.org/officeDocument/2006/relationships/image" Target="../media/image6.tif"/><Relationship Id="rId8" Type="http://schemas.openxmlformats.org/officeDocument/2006/relationships/image" Target="../media/image7.tif"/><Relationship Id="rId9" Type="http://schemas.openxmlformats.org/officeDocument/2006/relationships/image" Target="../media/image8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ebpack.js.org/" TargetMode="External"/><Relationship Id="rId3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webpack.js.org/concepts/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rollupjs.org/guide/en/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vercel.com/" TargetMode="External"/><Relationship Id="rId3" Type="http://schemas.openxmlformats.org/officeDocument/2006/relationships/image" Target="../media/image8.tif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vercel.com/docs" TargetMode="External"/><Relationship Id="rId3" Type="http://schemas.openxmlformats.org/officeDocument/2006/relationships/hyperlink" Target="https://vercel.com/docs/git#quick-installation" TargetMode="External"/><Relationship Id="rId4" Type="http://schemas.openxmlformats.org/officeDocument/2006/relationships/hyperlink" Target="https://vercel.com/docs/custom-domains" TargetMode="External"/><Relationship Id="rId5" Type="http://schemas.openxmlformats.org/officeDocument/2006/relationships/hyperlink" Target="https://vercel.com/import/templates" TargetMode="External"/><Relationship Id="rId6" Type="http://schemas.openxmlformats.org/officeDocument/2006/relationships/hyperlink" Target="https://socket.io/" TargetMode="External"/><Relationship Id="rId7" Type="http://schemas.openxmlformats.org/officeDocument/2006/relationships/hyperlink" Target="https://nextjs.org/" TargetMode="External"/><Relationship Id="rId8" Type="http://schemas.openxmlformats.org/officeDocument/2006/relationships/hyperlink" Target="https://vercel.com/blog/zeit-is-now-vercel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tif"/><Relationship Id="rId3" Type="http://schemas.openxmlformats.org/officeDocument/2006/relationships/image" Target="../media/image13.tif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docs.docker.com/get-started/" TargetMode="External"/><Relationship Id="rId3" Type="http://schemas.openxmlformats.org/officeDocument/2006/relationships/hyperlink" Target="https://www.docker.com/" TargetMode="External"/><Relationship Id="rId4" Type="http://schemas.openxmlformats.org/officeDocument/2006/relationships/image" Target="../media/image2.tif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github.com/docker/getting-started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docs.docker.com/get-started/04_sharing_app/" TargetMode="External"/><Relationship Id="rId3" Type="http://schemas.openxmlformats.org/officeDocument/2006/relationships/image" Target="../media/image9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docs.docker.com/get-started/08_using_compose/" TargetMode="Externa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tif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eslint.org/" TargetMode="External"/><Relationship Id="rId3" Type="http://schemas.openxmlformats.org/officeDocument/2006/relationships/hyperlink" Target="https://github.com/airbnb/javascript" TargetMode="Externa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5.tif"/><Relationship Id="rId3" Type="http://schemas.openxmlformats.org/officeDocument/2006/relationships/image" Target="../media/image16.tif"/><Relationship Id="rId4" Type="http://schemas.openxmlformats.org/officeDocument/2006/relationships/image" Target="../media/image17.tif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medium.com/enjoy-life-enjoy-coding/%E8%AE%93-jest-%E7%82%BA%E4%BD%A0%E7%9A%84-code-%E5%81%9A%E5%96%AE%E5%85%83%E6%B8%AC%E8%A9%A6-%E5%9F%BA%E7%A4%8E%E7%94%A8%E6%B3%95%E6%95%99%E5%AD%B8-d898f11d9a23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tif"/><Relationship Id="rId3" Type="http://schemas.openxmlformats.org/officeDocument/2006/relationships/hyperlink" Target="https://www.myservice.com/example/xxx" TargetMode="Externa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www.redhat.com/en/topics/devops/what-is-ci-cd" TargetMode="External"/><Relationship Id="rId3" Type="http://schemas.openxmlformats.org/officeDocument/2006/relationships/image" Target="../media/image18.tif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circleci.com/docs/2.0/tutorials/" TargetMode="External"/><Relationship Id="rId3" Type="http://schemas.openxmlformats.org/officeDocument/2006/relationships/image" Target="../media/image10.png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1.png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www.youtube.com/watch?v=7VrRpe2GmKs" TargetMode="External"/><Relationship Id="rId3" Type="http://schemas.openxmlformats.org/officeDocument/2006/relationships/image" Target="../media/image12.png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analytics.google.com/analytics/web/#/" TargetMode="External"/><Relationship Id="rId3" Type="http://schemas.openxmlformats.org/officeDocument/2006/relationships/image" Target="../media/image19.tif"/><Relationship Id="rId4" Type="http://schemas.openxmlformats.org/officeDocument/2006/relationships/hyperlink" Target="https://amplitude.com/" TargetMode="External"/><Relationship Id="rId5" Type="http://schemas.openxmlformats.org/officeDocument/2006/relationships/image" Target="../media/image20.tif"/><Relationship Id="rId6" Type="http://schemas.openxmlformats.org/officeDocument/2006/relationships/hyperlink" Target="https://www.metabase.com/" TargetMode="External"/><Relationship Id="rId7" Type="http://schemas.openxmlformats.org/officeDocument/2006/relationships/image" Target="../media/image21.tif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caniuse.com/?search=react" TargetMode="Externa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medium.com/@sebmck/2015-in-review-51ac7035e272" TargetMode="External"/><Relationship Id="rId3" Type="http://schemas.openxmlformats.org/officeDocument/2006/relationships/image" Target="../media/image10.tif"/><Relationship Id="rId4" Type="http://schemas.openxmlformats.org/officeDocument/2006/relationships/image" Target="../media/image1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12. Things You Need to Know about Production"/>
          <p:cNvSpPr txBox="1"/>
          <p:nvPr>
            <p:ph type="body" idx="21"/>
          </p:nvPr>
        </p:nvSpPr>
        <p:spPr>
          <a:xfrm>
            <a:off x="1175212" y="1785085"/>
            <a:ext cx="21467866" cy="27838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270000" indent="-1270000" algn="ctr">
              <a:lnSpc>
                <a:spcPts val="20700"/>
              </a:lnSpc>
              <a:defRPr spc="704" sz="8800"/>
            </a:lvl1pPr>
          </a:lstStyle>
          <a:p>
            <a:pPr/>
            <a:r>
              <a:t>12. Things You Need to Know about Production</a:t>
            </a:r>
          </a:p>
        </p:txBody>
      </p:sp>
      <p:pic>
        <p:nvPicPr>
          <p:cNvPr id="217" name="影像" descr="影像"/>
          <p:cNvPicPr>
            <a:picLocks noChangeAspect="1"/>
          </p:cNvPicPr>
          <p:nvPr/>
        </p:nvPicPr>
        <p:blipFill>
          <a:blip r:embed="rId2">
            <a:extLst/>
          </a:blip>
          <a:srcRect l="35506" t="5934" r="35506" b="5934"/>
          <a:stretch>
            <a:fillRect/>
          </a:stretch>
        </p:blipFill>
        <p:spPr>
          <a:xfrm>
            <a:off x="2255085" y="5390356"/>
            <a:ext cx="3681330" cy="47008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影像" descr="影像"/>
          <p:cNvPicPr>
            <a:picLocks noChangeAspect="1"/>
          </p:cNvPicPr>
          <p:nvPr/>
        </p:nvPicPr>
        <p:blipFill>
          <a:blip r:embed="rId3">
            <a:extLst/>
          </a:blip>
          <a:srcRect l="22885" t="3686" r="22885" b="3686"/>
          <a:stretch>
            <a:fillRect/>
          </a:stretch>
        </p:blipFill>
        <p:spPr>
          <a:xfrm>
            <a:off x="6165780" y="5390356"/>
            <a:ext cx="5258835" cy="470090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2" name="群組"/>
          <p:cNvGrpSpPr/>
          <p:nvPr/>
        </p:nvGrpSpPr>
        <p:grpSpPr>
          <a:xfrm>
            <a:off x="16785370" y="5390356"/>
            <a:ext cx="5343546" cy="4700985"/>
            <a:chOff x="0" y="0"/>
            <a:chExt cx="5343544" cy="4700984"/>
          </a:xfrm>
        </p:grpSpPr>
        <p:pic>
          <p:nvPicPr>
            <p:cNvPr id="219" name="影像" descr="影像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15572" t="32433" r="15572" b="32433"/>
            <a:stretch>
              <a:fillRect/>
            </a:stretch>
          </p:blipFill>
          <p:spPr>
            <a:xfrm>
              <a:off x="0" y="0"/>
              <a:ext cx="5343310" cy="14245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0" name="影像" descr="影像"/>
            <p:cNvPicPr>
              <a:picLocks noChangeAspect="1"/>
            </p:cNvPicPr>
            <p:nvPr/>
          </p:nvPicPr>
          <p:blipFill>
            <a:blip r:embed="rId5">
              <a:extLst/>
            </a:blip>
            <a:srcRect l="0" t="21981" r="0" b="21981"/>
            <a:stretch>
              <a:fillRect/>
            </a:stretch>
          </p:blipFill>
          <p:spPr>
            <a:xfrm>
              <a:off x="0" y="1509530"/>
              <a:ext cx="5343545" cy="16635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1" name="影像" descr="影像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3258244"/>
              <a:ext cx="5343482" cy="14427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27" name="群組"/>
          <p:cNvGrpSpPr/>
          <p:nvPr/>
        </p:nvGrpSpPr>
        <p:grpSpPr>
          <a:xfrm>
            <a:off x="11653970" y="5390356"/>
            <a:ext cx="4902201" cy="4700918"/>
            <a:chOff x="0" y="0"/>
            <a:chExt cx="4902200" cy="4700917"/>
          </a:xfrm>
        </p:grpSpPr>
        <p:pic>
          <p:nvPicPr>
            <p:cNvPr id="223" name="影像" descr="影像"/>
            <p:cNvPicPr>
              <a:picLocks noChangeAspect="1"/>
            </p:cNvPicPr>
            <p:nvPr/>
          </p:nvPicPr>
          <p:blipFill>
            <a:blip r:embed="rId7">
              <a:extLst/>
            </a:blip>
            <a:srcRect l="0" t="25123" r="0" b="25123"/>
            <a:stretch>
              <a:fillRect/>
            </a:stretch>
          </p:blipFill>
          <p:spPr>
            <a:xfrm>
              <a:off x="198" y="2262187"/>
              <a:ext cx="4901689" cy="24387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26" name="群組"/>
            <p:cNvGrpSpPr/>
            <p:nvPr/>
          </p:nvGrpSpPr>
          <p:grpSpPr>
            <a:xfrm>
              <a:off x="0" y="-1"/>
              <a:ext cx="4902200" cy="2162109"/>
              <a:chOff x="0" y="0"/>
              <a:chExt cx="4902200" cy="2162107"/>
            </a:xfrm>
          </p:grpSpPr>
          <p:pic>
            <p:nvPicPr>
              <p:cNvPr id="224" name="影像" descr="影像"/>
              <p:cNvPicPr>
                <a:picLocks noChangeAspect="1"/>
              </p:cNvPicPr>
              <p:nvPr/>
            </p:nvPicPr>
            <p:blipFill>
              <a:blip r:embed="rId8">
                <a:extLst/>
              </a:blip>
              <a:srcRect l="18661" t="0" r="22138" b="4"/>
              <a:stretch>
                <a:fillRect/>
              </a:stretch>
            </p:blipFill>
            <p:spPr>
              <a:xfrm>
                <a:off x="2854334" y="-1"/>
                <a:ext cx="2047866" cy="2161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5" name="影像" descr="影像"/>
              <p:cNvPicPr>
                <a:picLocks noChangeAspect="1"/>
              </p:cNvPicPr>
              <p:nvPr/>
            </p:nvPicPr>
            <p:blipFill>
              <a:blip r:embed="rId9">
                <a:extLst/>
              </a:blip>
              <a:srcRect l="4374" t="14238" r="4374" b="14238"/>
              <a:stretch>
                <a:fillRect/>
              </a:stretch>
            </p:blipFill>
            <p:spPr>
              <a:xfrm>
                <a:off x="0" y="104"/>
                <a:ext cx="2758336" cy="216200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Babel 讓你有個舒服的開發環境，可以使用各種版本的語言與套件，不用太擔心衝突的問題..."/>
          <p:cNvSpPr txBox="1"/>
          <p:nvPr>
            <p:ph type="body" idx="21"/>
          </p:nvPr>
        </p:nvSpPr>
        <p:spPr>
          <a:xfrm>
            <a:off x="3980200" y="4855970"/>
            <a:ext cx="16423601" cy="400406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Babel 讓你有個舒服的開發環境，可以使用各種版本的語言與套件，不用太擔心衝突的問題...</a:t>
            </a:r>
          </a:p>
        </p:txBody>
      </p:sp>
      <p:sp>
        <p:nvSpPr>
          <p:cNvPr id="30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4" name="但問題是，當你要發佈你的服務的時候，如何確保使用者的 browser 有安裝適當的套件，你的(前端)程式碼不會因為這些 preprocessors 而變成過於肥大， 造成瀏覽時候的負擔？"/>
          <p:cNvSpPr txBox="1"/>
          <p:nvPr/>
        </p:nvSpPr>
        <p:spPr>
          <a:xfrm>
            <a:off x="2534019" y="3410202"/>
            <a:ext cx="19315962" cy="6895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40000"/>
              </a:lnSpc>
              <a:defRPr b="0" spc="239" sz="8000">
                <a:solidFill>
                  <a:srgbClr val="FFFFFF"/>
                </a:solidFill>
                <a:latin typeface="Heiti TC Medium"/>
                <a:ea typeface="Heiti TC Medium"/>
                <a:cs typeface="Heiti TC Medium"/>
                <a:sym typeface="Heiti TC Medium"/>
              </a:defRPr>
            </a:pPr>
            <a:r>
              <a:t>但問題是，當你要發佈你的服務的時候，如何確保使用者的 browser 有安裝適當的套件，你的(前端)程式碼不會因為這些 preprocessors 而變成過於肥大，</a:t>
            </a:r>
            <a:br/>
            <a:r>
              <a:t>造成瀏覽時候的負擔？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What is “Webpack”?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What is “Webpack”?</a:t>
            </a:r>
          </a:p>
        </p:txBody>
      </p:sp>
      <p:sp>
        <p:nvSpPr>
          <p:cNvPr id="30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08" name="影像" descr="影像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rcRect l="6652" t="0" r="6652" b="11091"/>
          <a:stretch>
            <a:fillRect/>
          </a:stretch>
        </p:blipFill>
        <p:spPr>
          <a:xfrm>
            <a:off x="1182092" y="2397960"/>
            <a:ext cx="22019743" cy="113305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What is “Webpack”?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What is “Webpack”?</a:t>
            </a:r>
          </a:p>
        </p:txBody>
      </p:sp>
      <p:sp>
        <p:nvSpPr>
          <p:cNvPr id="311" name="要使用 webpack，就是在 package.json 的 scripts 加上："/>
          <p:cNvSpPr txBox="1"/>
          <p:nvPr>
            <p:ph type="body" idx="22"/>
          </p:nvPr>
        </p:nvSpPr>
        <p:spPr>
          <a:xfrm>
            <a:off x="2839474" y="4441026"/>
            <a:ext cx="18705052" cy="70561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pc="288" sz="4800"/>
            </a:lvl1pPr>
          </a:lstStyle>
          <a:p>
            <a:pPr/>
            <a:r>
              <a:t>要使用 webpack，就是在 package.json 的 scripts 加上：</a:t>
            </a:r>
          </a:p>
        </p:txBody>
      </p:sp>
      <p:sp>
        <p:nvSpPr>
          <p:cNvPr id="312" name="&quot;scripts&quot;: {…"/>
          <p:cNvSpPr txBox="1"/>
          <p:nvPr>
            <p:ph type="body" idx="23"/>
          </p:nvPr>
        </p:nvSpPr>
        <p:spPr>
          <a:xfrm>
            <a:off x="2849772" y="5759449"/>
            <a:ext cx="18684456" cy="2197101"/>
          </a:xfrm>
          <a:prstGeom prst="rect">
            <a:avLst/>
          </a:prstGeom>
        </p:spPr>
        <p:txBody>
          <a:bodyPr/>
          <a:lstStyle/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"scripts": {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"build": "webpack --config webpack.config.js”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}</a:t>
            </a:r>
          </a:p>
        </p:txBody>
      </p:sp>
      <p:sp>
        <p:nvSpPr>
          <p:cNvPr id="31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4" name="然後在發布之前，跑 “yarn build”, 透過 webpack 程式以及 webpack.configuration.js 這個 script, 把 (前端) src 底下程式的 dependency tree 建立起來、進行編譯、打包、甚至 uglify, compress, 放到 dist 這個目錄，準備好可以發布"/>
          <p:cNvSpPr txBox="1"/>
          <p:nvPr/>
        </p:nvSpPr>
        <p:spPr>
          <a:xfrm>
            <a:off x="2839474" y="8569360"/>
            <a:ext cx="18705052" cy="3297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838200" indent="-838200" algn="l" defTabSz="457200">
              <a:lnSpc>
                <a:spcPct val="140000"/>
              </a:lnSpc>
              <a:spcBef>
                <a:spcPts val="1800"/>
              </a:spcBef>
              <a:buSzPct val="125000"/>
              <a:buChar char="•"/>
              <a:defRPr b="0" spc="288" sz="48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然後在發布之前，跑 “yarn build”, 透過 webpack 程式以及 webpack.configuration.js 這個 script, 把 (前端) src 底下程式的 dependency tree 建立起來、進行編譯、打包、甚至 uglify, compress, 放到 dist 這個目錄，準備好可以發布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Webpack Configuration(ref)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  <a:r>
              <a:t>Webpack Configuration</a:t>
            </a:r>
            <a:r>
              <a:rPr spc="323" sz="3600"/>
              <a:t>(</a:t>
            </a:r>
            <a:r>
              <a:rPr spc="323" sz="3600" u="sng">
                <a:hlinkClick r:id="rId2" invalidUrl="" action="" tgtFrame="" tooltip="" history="1" highlightClick="0" endSnd="0"/>
              </a:rPr>
              <a:t>ref</a:t>
            </a:r>
            <a:r>
              <a:rPr spc="323" sz="3600"/>
              <a:t>)</a:t>
            </a:r>
          </a:p>
        </p:txBody>
      </p:sp>
      <p:sp>
        <p:nvSpPr>
          <p:cNvPr id="317" name="雖然 Webpack v4.0 以後 (now v5.0) configuration file 已非必須，但你可以透過底下 properties 來設定 webpack:…"/>
          <p:cNvSpPr txBox="1"/>
          <p:nvPr>
            <p:ph type="body" idx="22"/>
          </p:nvPr>
        </p:nvSpPr>
        <p:spPr>
          <a:xfrm>
            <a:off x="2839474" y="2900351"/>
            <a:ext cx="18705052" cy="992856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>
              <a:spcBef>
                <a:spcPts val="2400"/>
              </a:spcBef>
              <a:buSzTx/>
              <a:buNone/>
              <a:defRPr spc="288" sz="4800"/>
            </a:pPr>
            <a:r>
              <a:t>雖然 Webpack v4.0 以後 (now v5.0) configuration file 已非必須，但你可以透過底下 properties 來設定 webpack:</a:t>
            </a:r>
          </a:p>
          <a:p>
            <a:pPr>
              <a:defRPr spc="288" sz="4800"/>
            </a:pPr>
            <a:r>
              <a:rPr>
                <a:solidFill>
                  <a:srgbClr val="73FDFF"/>
                </a:solidFill>
                <a:latin typeface="Heiti TC Medium"/>
                <a:ea typeface="Heiti TC Medium"/>
                <a:cs typeface="Heiti TC Medium"/>
                <a:sym typeface="Heiti TC Medium"/>
              </a:rPr>
              <a:t>Entry</a:t>
            </a:r>
            <a:r>
              <a:t>: 建立 dependency tree 的起始點，default 是 "src/index.js"</a:t>
            </a:r>
          </a:p>
          <a:p>
            <a:pPr>
              <a:defRPr spc="288" sz="4800"/>
            </a:pPr>
            <a:r>
              <a:rPr>
                <a:solidFill>
                  <a:srgbClr val="73FDFF"/>
                </a:solidFill>
                <a:latin typeface="Heiti TC Medium"/>
                <a:ea typeface="Heiti TC Medium"/>
                <a:cs typeface="Heiti TC Medium"/>
                <a:sym typeface="Heiti TC Medium"/>
              </a:rPr>
              <a:t>Output</a:t>
            </a:r>
            <a:r>
              <a:t>: 輸出的 "bundles" 存放目錄以及檔案名稱，default 是 "dist/main.js"</a:t>
            </a:r>
          </a:p>
          <a:p>
            <a:pPr>
              <a:defRPr spc="288" sz="4800"/>
            </a:pPr>
            <a:r>
              <a:rPr>
                <a:solidFill>
                  <a:srgbClr val="73FDFF"/>
                </a:solidFill>
                <a:latin typeface="Heiti TC Medium"/>
                <a:ea typeface="Heiti TC Medium"/>
                <a:cs typeface="Heiti TC Medium"/>
                <a:sym typeface="Heiti TC Medium"/>
              </a:rPr>
              <a:t>Loaders</a:t>
            </a:r>
            <a:r>
              <a:t>: 用來指定打包除了 JS &amp; JSON 以外的檔案的方式</a:t>
            </a:r>
          </a:p>
          <a:p>
            <a:pPr>
              <a:defRPr spc="288" sz="4800"/>
            </a:pPr>
            <a:r>
              <a:rPr>
                <a:solidFill>
                  <a:srgbClr val="73FDFF"/>
                </a:solidFill>
                <a:latin typeface="Heiti TC Medium"/>
                <a:ea typeface="Heiti TC Medium"/>
                <a:cs typeface="Heiti TC Medium"/>
                <a:sym typeface="Heiti TC Medium"/>
              </a:rPr>
              <a:t>Plugins</a:t>
            </a:r>
            <a:r>
              <a:t>: 執行 bundle 最佳化、asset 管理、注入環境變數</a:t>
            </a:r>
          </a:p>
          <a:p>
            <a:pPr>
              <a:defRPr spc="288" sz="4800"/>
            </a:pPr>
            <a:r>
              <a:rPr>
                <a:solidFill>
                  <a:srgbClr val="73FDFF"/>
                </a:solidFill>
              </a:rPr>
              <a:t>Mode</a:t>
            </a:r>
            <a:r>
              <a:t>: "development", "production" or "none"</a:t>
            </a:r>
          </a:p>
          <a:p>
            <a:pPr>
              <a:defRPr spc="288" sz="4800"/>
            </a:pPr>
            <a:r>
              <a:rPr>
                <a:solidFill>
                  <a:srgbClr val="73FDFF"/>
                </a:solidFill>
              </a:rPr>
              <a:t>Browser Compatibility</a:t>
            </a:r>
            <a:r>
              <a:t>: 呃... for those old IE browsers...</a:t>
            </a:r>
          </a:p>
        </p:txBody>
      </p:sp>
      <p:sp>
        <p:nvSpPr>
          <p:cNvPr id="31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Webpack Configuration File (Sample)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Webpack Configuration File (Sample)</a:t>
            </a:r>
          </a:p>
        </p:txBody>
      </p:sp>
      <p:sp>
        <p:nvSpPr>
          <p:cNvPr id="321" name="const HtmlWebpackPlugin = require('html-webpack-plugin');…"/>
          <p:cNvSpPr txBox="1"/>
          <p:nvPr>
            <p:ph type="body" idx="23"/>
          </p:nvPr>
        </p:nvSpPr>
        <p:spPr>
          <a:xfrm>
            <a:off x="2849772" y="2083106"/>
            <a:ext cx="18684456" cy="11684001"/>
          </a:xfrm>
          <a:prstGeom prst="rect">
            <a:avLst/>
          </a:prstGeom>
        </p:spPr>
        <p:txBody>
          <a:bodyPr/>
          <a:lstStyle/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const HtmlWebpackPlugin = require('html-webpack-plugin');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module.exports = 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entry: './path/to/my/entry/file.js'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output: 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path: path.resolve(__dirname, 'dist'),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filename: 'my-first-webpack.bundle.js'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}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module: 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rules: [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test: /\.js$/,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use: 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 loader: 'babel-loader',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 options: 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   presets: ['@babel/preset-env']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 }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}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}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]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},</a:t>
            </a:r>
          </a:p>
        </p:txBody>
      </p:sp>
      <p:sp>
        <p:nvSpPr>
          <p:cNvPr id="32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Webpack Configuration File (Sample)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Webpack Configuration File (Sample)</a:t>
            </a:r>
          </a:p>
        </p:txBody>
      </p:sp>
      <p:sp>
        <p:nvSpPr>
          <p:cNvPr id="325" name="plugins: […"/>
          <p:cNvSpPr txBox="1"/>
          <p:nvPr>
            <p:ph type="body" idx="23"/>
          </p:nvPr>
        </p:nvSpPr>
        <p:spPr>
          <a:xfrm>
            <a:off x="2849772" y="2083106"/>
            <a:ext cx="18684456" cy="11684001"/>
          </a:xfrm>
          <a:prstGeom prst="rect">
            <a:avLst/>
          </a:prstGeom>
        </p:spPr>
        <p:txBody>
          <a:bodyPr/>
          <a:lstStyle/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plugins: [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new CleanWebpackPlugin(),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new HtmlWebpackPlugin({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template: './views/index.html',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filename: './index.html',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minify: 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collapseWhitespace: true,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removeAttributeQuotes: true,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removeComments: true,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...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}})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],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optimization: 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minimizer: [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new TerserPlugin({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terserOptions: {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  ...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},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 extractComments: false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})]}</a:t>
            </a:r>
          </a:p>
          <a:p>
            <a:pPr defTabSz="1828433">
              <a:spcBef>
                <a:spcPts val="0"/>
              </a:spcBef>
              <a:defRPr sz="4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};</a:t>
            </a:r>
          </a:p>
        </p:txBody>
      </p:sp>
      <p:sp>
        <p:nvSpPr>
          <p:cNvPr id="32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Webpack。Conclusion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Webpack。Conclusion</a:t>
            </a:r>
          </a:p>
        </p:txBody>
      </p:sp>
      <p:sp>
        <p:nvSpPr>
          <p:cNvPr id="329" name="Rollup.js: 近年也很多人使用的另外一套 webpack 工具…"/>
          <p:cNvSpPr txBox="1"/>
          <p:nvPr>
            <p:ph type="body" idx="22"/>
          </p:nvPr>
        </p:nvSpPr>
        <p:spPr>
          <a:xfrm>
            <a:off x="2839474" y="4158175"/>
            <a:ext cx="18705052" cy="748233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838200" indent="-838200">
              <a:defRPr spc="300" sz="5000"/>
            </a:pPr>
            <a:r>
              <a:rPr u="sng">
                <a:hlinkClick r:id="rId2" invalidUrl="" action="" tgtFrame="" tooltip="" history="1" highlightClick="0" endSnd="0"/>
              </a:rPr>
              <a:t>Rollup.js</a:t>
            </a:r>
            <a:r>
              <a:t>: 近年也很多人使用的另外一套 webpack 工具</a:t>
            </a:r>
          </a:p>
          <a:p>
            <a:pPr marL="838200" indent="-838200">
              <a:defRPr spc="300" sz="5000"/>
            </a:pPr>
            <a:r>
              <a:t>雖然 webpack 解決了專案在發佈時跨平台、module dependencies 等問題，但設定 webpack 還是一件十分繁瑣的事，並且在發佈時還要考慮架設 server 等問題</a:t>
            </a:r>
          </a:p>
          <a:p>
            <a:pPr marL="838200" indent="-838200">
              <a:defRPr spc="300" sz="5000"/>
            </a:pPr>
            <a:r>
              <a:t>事實上，除非你想要自己管理機器、建置 Linux 伺服器，否則如果使用雲端的服務，很多服務都已經把 deployment 內建在他們的服務選項裡面，你可以不用自己去設定 webpack 了</a:t>
            </a:r>
          </a:p>
        </p:txBody>
      </p:sp>
      <p:sp>
        <p:nvSpPr>
          <p:cNvPr id="33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Introducing Zeit Now"/>
          <p:cNvSpPr txBox="1"/>
          <p:nvPr>
            <p:ph type="body" idx="21"/>
          </p:nvPr>
        </p:nvSpPr>
        <p:spPr>
          <a:xfrm>
            <a:off x="3116202" y="3224600"/>
            <a:ext cx="13082204" cy="11125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Introducing </a:t>
            </a:r>
            <a:r>
              <a:rPr strike="sngStrike">
                <a:solidFill>
                  <a:srgbClr val="73FDFF"/>
                </a:solidFill>
              </a:rPr>
              <a:t>Zeit Now</a:t>
            </a:r>
          </a:p>
        </p:txBody>
      </p:sp>
      <p:sp>
        <p:nvSpPr>
          <p:cNvPr id="33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34" name="Vercel">
            <a:hlinkClick r:id="rId2" invalidUrl="" action="" tgtFrame="" tooltip="" history="1" highlightClick="0" endSnd="0"/>
          </p:cNvPr>
          <p:cNvSpPr txBox="1"/>
          <p:nvPr/>
        </p:nvSpPr>
        <p:spPr>
          <a:xfrm>
            <a:off x="15229249" y="3224600"/>
            <a:ext cx="4106354" cy="11125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defRPr b="0" spc="239" sz="8000">
                <a:solidFill>
                  <a:srgbClr val="FFFC79"/>
                </a:solidFill>
                <a:latin typeface="Heiti TC Medium"/>
                <a:ea typeface="Heiti TC Medium"/>
                <a:cs typeface="Heiti TC Medium"/>
                <a:sym typeface="Heiti TC Medium"/>
              </a:defRPr>
            </a:lvl1pPr>
          </a:lstStyle>
          <a:p>
            <a:pPr/>
            <a:r>
              <a:t>Vercel</a:t>
            </a:r>
          </a:p>
        </p:txBody>
      </p:sp>
      <p:sp>
        <p:nvSpPr>
          <p:cNvPr id="335" name="圓角矩形"/>
          <p:cNvSpPr/>
          <p:nvPr/>
        </p:nvSpPr>
        <p:spPr>
          <a:xfrm>
            <a:off x="6690454" y="5514425"/>
            <a:ext cx="11003092" cy="5397685"/>
          </a:xfrm>
          <a:prstGeom prst="roundRect">
            <a:avLst>
              <a:gd name="adj" fmla="val 7062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336" name="影像" descr="影像"/>
          <p:cNvPicPr>
            <a:picLocks noChangeAspect="1"/>
          </p:cNvPicPr>
          <p:nvPr/>
        </p:nvPicPr>
        <p:blipFill>
          <a:blip r:embed="rId3">
            <a:extLst/>
          </a:blip>
          <a:srcRect l="4374" t="5799" r="4374" b="5799"/>
          <a:stretch>
            <a:fillRect/>
          </a:stretch>
        </p:blipFill>
        <p:spPr>
          <a:xfrm>
            <a:off x="7031764" y="5851860"/>
            <a:ext cx="4674187" cy="4528177"/>
          </a:xfrm>
          <a:prstGeom prst="rect">
            <a:avLst/>
          </a:prstGeom>
          <a:ln w="12700">
            <a:miter lim="400000"/>
          </a:ln>
        </p:spPr>
      </p:pic>
      <p:sp>
        <p:nvSpPr>
          <p:cNvPr id="337" name="矩形"/>
          <p:cNvSpPr/>
          <p:nvPr/>
        </p:nvSpPr>
        <p:spPr>
          <a:xfrm>
            <a:off x="11860023" y="5851861"/>
            <a:ext cx="5439050" cy="4528344"/>
          </a:xfrm>
          <a:prstGeom prst="rect">
            <a:avLst/>
          </a:prstGeom>
          <a:solidFill>
            <a:srgbClr val="FFFFFF">
              <a:alpha val="8759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38" name="Develop. Preview. Ship. For the Best Frontend Teams…"/>
          <p:cNvSpPr txBox="1"/>
          <p:nvPr/>
        </p:nvSpPr>
        <p:spPr>
          <a:xfrm>
            <a:off x="11893709" y="6106892"/>
            <a:ext cx="5371678" cy="4018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lnSpc>
                <a:spcPct val="110000"/>
              </a:lnSpc>
              <a:defRPr sz="3600">
                <a:solidFill>
                  <a:srgbClr val="011993"/>
                </a:solidFill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t>Develop. Preview. Ship. For the Best Frontend Teams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Founded 2015, SF, USA</a:t>
            </a:r>
            <a:r>
              <a:rPr baseline="31999"/>
              <a:t>1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Num. of Employees: 42</a:t>
            </a:r>
            <a:r>
              <a:rPr baseline="31999"/>
              <a:t>2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Total Funding: $61M (Ser. B)</a:t>
            </a:r>
            <a:r>
              <a:rPr baseline="31999"/>
              <a:t>1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Led by Accel (A) and GV (B)</a:t>
            </a:r>
            <a:r>
              <a:rPr baseline="31999"/>
              <a:t>1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Est. Revenue: $3.4M</a:t>
            </a:r>
            <a:r>
              <a:rPr baseline="31999"/>
              <a:t>2</a:t>
            </a:r>
          </a:p>
          <a:p>
            <a:pPr algn="ctr">
              <a:lnSpc>
                <a:spcPct val="110000"/>
              </a:lnSpc>
              <a:defRPr b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Ref: (1) CrunchBase, (2) Owler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About Vercel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About Vercel</a:t>
            </a:r>
          </a:p>
        </p:txBody>
      </p:sp>
      <p:sp>
        <p:nvSpPr>
          <p:cNvPr id="341" name="Vercel mission: &quot;To Make Cloud Computing Accessible To Everyone”(ref)…"/>
          <p:cNvSpPr txBox="1"/>
          <p:nvPr>
            <p:ph type="body" idx="22"/>
          </p:nvPr>
        </p:nvSpPr>
        <p:spPr>
          <a:xfrm>
            <a:off x="2839474" y="3212199"/>
            <a:ext cx="18705052" cy="92354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30000"/>
              </a:lnSpc>
            </a:pPr>
            <a:r>
              <a:t>Vercel mission: "To Make Cloud Computing Accessible To Everyone”</a:t>
            </a:r>
            <a:r>
              <a:rPr spc="215" sz="3600"/>
              <a:t>(</a:t>
            </a:r>
            <a:r>
              <a:rPr spc="215" sz="3600" u="sng">
                <a:hlinkClick r:id="rId2" invalidUrl="" action="" tgtFrame="" tooltip="" history="1" highlightClick="0" endSnd="0"/>
              </a:rPr>
              <a:t>ref</a:t>
            </a:r>
            <a:r>
              <a:rPr spc="215" sz="3600"/>
              <a:t>)</a:t>
            </a:r>
          </a:p>
          <a:p>
            <a:pPr lvl="2" marL="2108200" indent="-838200" defTabSz="457200">
              <a:lnSpc>
                <a:spcPct val="130000"/>
              </a:lnSpc>
              <a:spcBef>
                <a:spcPts val="1800"/>
              </a:spcBef>
              <a:buSzPct val="125000"/>
              <a:buChar char="•"/>
              <a:defRPr spc="324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Git integration </a:t>
            </a:r>
            <a:r>
              <a:rPr spc="215" sz="3600"/>
              <a:t>(</a:t>
            </a:r>
            <a:r>
              <a:rPr u="sng">
                <a:hlinkClick r:id="rId3" invalidUrl="" action="" tgtFrame="" tooltip="" history="1" highlightClick="0" endSnd="0"/>
              </a:rPr>
              <a:t>ref</a:t>
            </a:r>
            <a:r>
              <a:rPr spc="215" sz="3600"/>
              <a:t>)</a:t>
            </a:r>
          </a:p>
          <a:p>
            <a:pPr lvl="2" marL="2108200" indent="-838200" defTabSz="457200">
              <a:lnSpc>
                <a:spcPct val="130000"/>
              </a:lnSpc>
              <a:spcBef>
                <a:spcPts val="1800"/>
              </a:spcBef>
              <a:buSzPct val="125000"/>
              <a:buChar char="•"/>
              <a:defRPr spc="324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Custom domain </a:t>
            </a:r>
            <a:r>
              <a:rPr spc="215" sz="3600"/>
              <a:t>(</a:t>
            </a:r>
            <a:r>
              <a:rPr u="sng">
                <a:hlinkClick r:id="rId4" invalidUrl="" action="" tgtFrame="" tooltip="" history="1" highlightClick="0" endSnd="0"/>
              </a:rPr>
              <a:t>ref</a:t>
            </a:r>
            <a:r>
              <a:rPr spc="215" sz="3600"/>
              <a:t>)</a:t>
            </a:r>
          </a:p>
          <a:p>
            <a:pPr lvl="2" marL="2108200" indent="-838200" defTabSz="457200">
              <a:lnSpc>
                <a:spcPct val="130000"/>
              </a:lnSpc>
              <a:spcBef>
                <a:spcPts val="1800"/>
              </a:spcBef>
              <a:buSzPct val="125000"/>
              <a:buChar char="•"/>
              <a:defRPr spc="324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Templates (e.g. create-react-app) </a:t>
            </a:r>
            <a:r>
              <a:rPr spc="215" sz="3600"/>
              <a:t>(</a:t>
            </a:r>
            <a:r>
              <a:rPr u="sng">
                <a:hlinkClick r:id="rId5" invalidUrl="" action="" tgtFrame="" tooltip="" history="1" highlightClick="0" endSnd="0"/>
              </a:rPr>
              <a:t>ref</a:t>
            </a:r>
            <a:r>
              <a:rPr spc="215" sz="3600"/>
              <a:t>)</a:t>
            </a:r>
          </a:p>
          <a:p>
            <a:pPr>
              <a:lnSpc>
                <a:spcPct val="130000"/>
              </a:lnSpc>
              <a:spcBef>
                <a:spcPts val="3200"/>
              </a:spcBef>
            </a:pPr>
            <a:r>
              <a:t>大神開的公司：一般人一輩子可以有一個廣傳於世的 project 就很厲害了，但他們的 founder, Guillermo Rauch, 卻至少寫了三個很厲害的 projects: </a:t>
            </a:r>
            <a:r>
              <a:rPr u="sng">
                <a:hlinkClick r:id="rId6" invalidUrl="" action="" tgtFrame="" tooltip="" history="1" highlightClick="0" endSnd="0"/>
              </a:rPr>
              <a:t>socket.io</a:t>
            </a:r>
            <a:r>
              <a:t>, </a:t>
            </a:r>
            <a:r>
              <a:rPr u="sng">
                <a:hlinkClick r:id="rId7" invalidUrl="" action="" tgtFrame="" tooltip="" history="1" highlightClick="0" endSnd="0"/>
              </a:rPr>
              <a:t>next.js</a:t>
            </a:r>
            <a:r>
              <a:t>, vercel (previously </a:t>
            </a:r>
            <a:r>
              <a:rPr u="sng">
                <a:hlinkClick r:id="rId8" invalidUrl="" action="" tgtFrame="" tooltip="" history="1" highlightClick="0" endSnd="0"/>
              </a:rPr>
              <a:t>Zeit Now</a:t>
            </a:r>
            <a:r>
              <a:t>)</a:t>
            </a:r>
          </a:p>
        </p:txBody>
      </p:sp>
      <p:sp>
        <p:nvSpPr>
          <p:cNvPr id="34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roject 開發完成後，…"/>
          <p:cNvSpPr txBox="1"/>
          <p:nvPr>
            <p:ph type="body" idx="21"/>
          </p:nvPr>
        </p:nvSpPr>
        <p:spPr>
          <a:xfrm>
            <a:off x="5233028" y="4855970"/>
            <a:ext cx="13917944" cy="400406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Project 開發完成後，</a:t>
            </a:r>
          </a:p>
          <a:p>
            <a:pPr/>
            <a:r>
              <a:t>下一件重要任務，</a:t>
            </a:r>
          </a:p>
          <a:p>
            <a:pPr/>
            <a:r>
              <a:t>就是要 deploy 給大家使用。</a:t>
            </a:r>
          </a:p>
        </p:txBody>
      </p:sp>
      <p:sp>
        <p:nvSpPr>
          <p:cNvPr id="23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因為真的是太簡單使用了，…"/>
          <p:cNvSpPr txBox="1"/>
          <p:nvPr>
            <p:ph type="body" idx="21"/>
          </p:nvPr>
        </p:nvSpPr>
        <p:spPr>
          <a:xfrm>
            <a:off x="4326625" y="4855970"/>
            <a:ext cx="15730749" cy="400406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因為真的是太簡單使用了，</a:t>
            </a:r>
          </a:p>
          <a:p>
            <a:pPr/>
            <a:r>
              <a:t>所以沒有什麼好教的</a:t>
            </a:r>
          </a:p>
          <a:p>
            <a:pPr/>
            <a:r>
              <a:t>（而且免費，</a:t>
            </a:r>
            <a:r>
              <a:rPr strike="sngStrike"/>
              <a:t>pay as you grow</a:t>
            </a:r>
            <a:r>
              <a:t>)</a:t>
            </a:r>
          </a:p>
        </p:txBody>
      </p:sp>
      <p:sp>
        <p:nvSpPr>
          <p:cNvPr id="34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像是 Vercel 這樣的服務…"/>
          <p:cNvSpPr txBox="1"/>
          <p:nvPr>
            <p:ph type="body" idx="21"/>
          </p:nvPr>
        </p:nvSpPr>
        <p:spPr>
          <a:xfrm>
            <a:off x="4908266" y="4133086"/>
            <a:ext cx="14567468" cy="54498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像是 Vercel 這樣的服務</a:t>
            </a:r>
          </a:p>
          <a:p>
            <a:pPr/>
            <a:r>
              <a:t>幫大家解決了前端網頁服務的deployment 問題</a:t>
            </a:r>
          </a:p>
          <a:p>
            <a:pPr/>
            <a:r>
              <a:t>但後端呢？</a:t>
            </a:r>
          </a:p>
        </p:txBody>
      </p:sp>
      <p:sp>
        <p:nvSpPr>
          <p:cNvPr id="34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事實上因為 Vercel 主推 serverless / next.js…"/>
          <p:cNvSpPr txBox="1"/>
          <p:nvPr>
            <p:ph type="body" idx="21"/>
          </p:nvPr>
        </p:nvSpPr>
        <p:spPr>
          <a:xfrm>
            <a:off x="5291750" y="4133086"/>
            <a:ext cx="13800501" cy="54498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事實上因為 Vercel 主推 serverless / next.js</a:t>
            </a:r>
          </a:p>
          <a:p>
            <a:pPr/>
            <a:r>
              <a:t>所以你要把 node.js/docker 佈建到 Vercel 並不容易…</a:t>
            </a:r>
          </a:p>
        </p:txBody>
      </p:sp>
      <p:sp>
        <p:nvSpPr>
          <p:cNvPr id="35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當然還有許多不錯的…"/>
          <p:cNvSpPr txBox="1"/>
          <p:nvPr>
            <p:ph type="body" idx="21"/>
          </p:nvPr>
        </p:nvSpPr>
        <p:spPr>
          <a:xfrm>
            <a:off x="5066488" y="3018635"/>
            <a:ext cx="14251024" cy="767872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pc="215" sz="7200"/>
            </a:pPr>
            <a:r>
              <a:t>當然還有許多不錯的</a:t>
            </a:r>
          </a:p>
          <a:p>
            <a:pPr>
              <a:defRPr spc="215" sz="7200"/>
            </a:pPr>
            <a:r>
              <a:t>(免費)雲端平台，像是 Heroku </a:t>
            </a:r>
          </a:p>
          <a:p>
            <a:pPr>
              <a:defRPr>
                <a:solidFill>
                  <a:srgbClr val="73FDFF"/>
                </a:solidFill>
              </a:defRPr>
            </a:pPr>
            <a:r>
              <a:rPr spc="180" sz="6000"/>
              <a:t>(acquired by Salesforce in 2010)</a:t>
            </a:r>
            <a:r>
              <a:t> </a:t>
            </a:r>
          </a:p>
          <a:p>
            <a:pPr>
              <a:defRPr spc="215" sz="7200"/>
            </a:pPr>
            <a:r>
              <a:t>或者是 Digital Ocean</a:t>
            </a:r>
          </a:p>
          <a:p>
            <a:pPr>
              <a:defRPr spc="215" sz="7200"/>
            </a:pPr>
            <a:r>
              <a:t>甚至 AWS, Azure 也有提供一些免費的額度</a:t>
            </a:r>
          </a:p>
        </p:txBody>
      </p:sp>
      <p:sp>
        <p:nvSpPr>
          <p:cNvPr id="35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理論上，後端沒有什麼好部署的…"/>
          <p:cNvSpPr txBox="1"/>
          <p:nvPr>
            <p:ph type="body" idx="21"/>
          </p:nvPr>
        </p:nvSpPr>
        <p:spPr>
          <a:xfrm>
            <a:off x="4521998" y="4133086"/>
            <a:ext cx="15340004" cy="54498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理論上，後端沒有什麼好部署的</a:t>
            </a:r>
          </a:p>
          <a:p>
            <a:pPr/>
            <a:r>
              <a:t>反正就是把 code 放到 server</a:t>
            </a:r>
          </a:p>
          <a:p>
            <a:pPr/>
            <a:r>
              <a:t>跑起來就是了...</a:t>
            </a:r>
          </a:p>
          <a:p>
            <a:pPr/>
            <a:r>
              <a:t>但如果考慮 cloud/cluster...</a:t>
            </a:r>
          </a:p>
        </p:txBody>
      </p:sp>
      <p:sp>
        <p:nvSpPr>
          <p:cNvPr id="35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電腦資訊的進步，總是朝向簡化的方向前進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電腦資訊的進步，總是朝向簡化的方向前進</a:t>
            </a:r>
          </a:p>
        </p:txBody>
      </p:sp>
      <p:sp>
        <p:nvSpPr>
          <p:cNvPr id="360" name="最遠古之前，我們只能使用貴森森的 Sun 工作站 (early 90s)…"/>
          <p:cNvSpPr txBox="1"/>
          <p:nvPr>
            <p:ph type="body" idx="22"/>
          </p:nvPr>
        </p:nvSpPr>
        <p:spPr>
          <a:xfrm>
            <a:off x="2839474" y="2777621"/>
            <a:ext cx="18705052" cy="947979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spcBef>
                <a:spcPts val="3600"/>
              </a:spcBef>
              <a:defRPr spc="288" sz="4800"/>
            </a:pPr>
            <a:r>
              <a:t>最遠古之前，我們只能使用貴森森的 Sun 工作站 </a:t>
            </a:r>
            <a:r>
              <a:rPr spc="215" sz="3600"/>
              <a:t>(early 90s)</a:t>
            </a:r>
          </a:p>
          <a:p>
            <a:pPr>
              <a:spcBef>
                <a:spcPts val="3600"/>
              </a:spcBef>
              <a:defRPr spc="288" sz="4800"/>
            </a:pPr>
            <a:r>
              <a:t>很久很久以前，我們必須要用好幾片磁碟片才能安裝 Linux </a:t>
            </a:r>
            <a:r>
              <a:rPr spc="215" sz="3600"/>
              <a:t>(late 90s)</a:t>
            </a:r>
          </a:p>
          <a:p>
            <a:pPr>
              <a:spcBef>
                <a:spcPts val="3600"/>
              </a:spcBef>
              <a:defRPr spc="288" sz="4800"/>
            </a:pPr>
            <a:r>
              <a:t>後來出現了很多幫你包裝好的 Linux distributors </a:t>
            </a:r>
            <a:r>
              <a:rPr spc="215" sz="3600"/>
              <a:t>(early 00s)</a:t>
            </a:r>
          </a:p>
          <a:p>
            <a:pPr>
              <a:spcBef>
                <a:spcPts val="3600"/>
              </a:spcBef>
              <a:defRPr spc="288" sz="4800"/>
            </a:pPr>
            <a:r>
              <a:t>Virtual Machine 的流行，讓我們使用 Linux 不用重開機 </a:t>
            </a:r>
            <a:r>
              <a:rPr spc="215" sz="3600"/>
              <a:t>(late 00s)</a:t>
            </a:r>
          </a:p>
          <a:p>
            <a:pPr>
              <a:spcBef>
                <a:spcPts val="3600"/>
              </a:spcBef>
              <a:defRPr spc="288" sz="4800"/>
            </a:pPr>
            <a:r>
              <a:t>雲端服務的成熟，讓我們甚至不用買自己的伺服器 </a:t>
            </a:r>
            <a:r>
              <a:rPr spc="215" sz="3600"/>
              <a:t>(early 10s)</a:t>
            </a:r>
          </a:p>
          <a:p>
            <a:pPr>
              <a:spcBef>
                <a:spcPts val="3600"/>
              </a:spcBef>
              <a:defRPr spc="288" sz="4800"/>
            </a:pPr>
            <a:r>
              <a:t>最後，container 技術的出現，讓我們可以不用擔心</a:t>
            </a:r>
            <a:br/>
            <a:r>
              <a:t>環境不統一的問題 </a:t>
            </a:r>
            <a:r>
              <a:rPr spc="215" sz="3600"/>
              <a:t>(late 10s)</a:t>
            </a:r>
          </a:p>
        </p:txBody>
      </p:sp>
      <p:sp>
        <p:nvSpPr>
          <p:cNvPr id="36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62" name="影像" descr="影像"/>
          <p:cNvPicPr>
            <a:picLocks noChangeAspect="1"/>
          </p:cNvPicPr>
          <p:nvPr/>
        </p:nvPicPr>
        <p:blipFill>
          <a:blip r:embed="rId2">
            <a:extLst/>
          </a:blip>
          <a:srcRect l="5077" t="6353" r="5037" b="5783"/>
          <a:stretch>
            <a:fillRect/>
          </a:stretch>
        </p:blipFill>
        <p:spPr>
          <a:xfrm>
            <a:off x="19109877" y="10626292"/>
            <a:ext cx="3356138" cy="2477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0" h="21566" fill="norm" stroke="1" extrusionOk="0">
                <a:moveTo>
                  <a:pt x="16786" y="0"/>
                </a:moveTo>
                <a:cubicBezTo>
                  <a:pt x="16552" y="10"/>
                  <a:pt x="16355" y="331"/>
                  <a:pt x="16093" y="1019"/>
                </a:cubicBezTo>
                <a:cubicBezTo>
                  <a:pt x="16000" y="1262"/>
                  <a:pt x="15936" y="1501"/>
                  <a:pt x="15900" y="1748"/>
                </a:cubicBezTo>
                <a:cubicBezTo>
                  <a:pt x="15898" y="1760"/>
                  <a:pt x="15896" y="1774"/>
                  <a:pt x="15895" y="1786"/>
                </a:cubicBezTo>
                <a:cubicBezTo>
                  <a:pt x="15792" y="2544"/>
                  <a:pt x="15954" y="3360"/>
                  <a:pt x="16400" y="4454"/>
                </a:cubicBezTo>
                <a:cubicBezTo>
                  <a:pt x="16865" y="5593"/>
                  <a:pt x="16924" y="5907"/>
                  <a:pt x="16783" y="6464"/>
                </a:cubicBezTo>
                <a:cubicBezTo>
                  <a:pt x="16687" y="6844"/>
                  <a:pt x="16246" y="7337"/>
                  <a:pt x="15798" y="7681"/>
                </a:cubicBezTo>
                <a:cubicBezTo>
                  <a:pt x="15691" y="7773"/>
                  <a:pt x="15595" y="7838"/>
                  <a:pt x="15509" y="7881"/>
                </a:cubicBezTo>
                <a:cubicBezTo>
                  <a:pt x="15209" y="8062"/>
                  <a:pt x="14940" y="8146"/>
                  <a:pt x="14813" y="8040"/>
                </a:cubicBezTo>
                <a:cubicBezTo>
                  <a:pt x="14686" y="7933"/>
                  <a:pt x="14641" y="7391"/>
                  <a:pt x="14689" y="6502"/>
                </a:cubicBezTo>
                <a:lnTo>
                  <a:pt x="14760" y="5176"/>
                </a:lnTo>
                <a:lnTo>
                  <a:pt x="14493" y="5151"/>
                </a:lnTo>
                <a:lnTo>
                  <a:pt x="13988" y="5200"/>
                </a:lnTo>
                <a:cubicBezTo>
                  <a:pt x="13501" y="5246"/>
                  <a:pt x="13284" y="5206"/>
                  <a:pt x="13208" y="5041"/>
                </a:cubicBezTo>
                <a:lnTo>
                  <a:pt x="13203" y="5041"/>
                </a:lnTo>
                <a:lnTo>
                  <a:pt x="13203" y="5031"/>
                </a:lnTo>
                <a:cubicBezTo>
                  <a:pt x="13191" y="5000"/>
                  <a:pt x="13180" y="4963"/>
                  <a:pt x="13175" y="4923"/>
                </a:cubicBezTo>
                <a:cubicBezTo>
                  <a:pt x="13155" y="4732"/>
                  <a:pt x="13092" y="4081"/>
                  <a:pt x="13033" y="3476"/>
                </a:cubicBezTo>
                <a:lnTo>
                  <a:pt x="12937" y="2488"/>
                </a:lnTo>
                <a:lnTo>
                  <a:pt x="12020" y="2422"/>
                </a:lnTo>
                <a:cubicBezTo>
                  <a:pt x="11881" y="2412"/>
                  <a:pt x="11697" y="2415"/>
                  <a:pt x="11485" y="2425"/>
                </a:cubicBezTo>
                <a:cubicBezTo>
                  <a:pt x="11480" y="2426"/>
                  <a:pt x="11476" y="2425"/>
                  <a:pt x="11472" y="2425"/>
                </a:cubicBezTo>
                <a:cubicBezTo>
                  <a:pt x="10231" y="2566"/>
                  <a:pt x="7963" y="3001"/>
                  <a:pt x="7222" y="3268"/>
                </a:cubicBezTo>
                <a:cubicBezTo>
                  <a:pt x="6783" y="3427"/>
                  <a:pt x="6710" y="3578"/>
                  <a:pt x="6635" y="4478"/>
                </a:cubicBezTo>
                <a:lnTo>
                  <a:pt x="6549" y="5504"/>
                </a:lnTo>
                <a:lnTo>
                  <a:pt x="5472" y="5718"/>
                </a:lnTo>
                <a:lnTo>
                  <a:pt x="4731" y="5870"/>
                </a:lnTo>
                <a:cubicBezTo>
                  <a:pt x="4512" y="5961"/>
                  <a:pt x="4438" y="6086"/>
                  <a:pt x="4414" y="6316"/>
                </a:cubicBezTo>
                <a:lnTo>
                  <a:pt x="4449" y="6976"/>
                </a:lnTo>
                <a:lnTo>
                  <a:pt x="4503" y="8019"/>
                </a:lnTo>
                <a:lnTo>
                  <a:pt x="2479" y="8081"/>
                </a:lnTo>
                <a:cubicBezTo>
                  <a:pt x="1570" y="8109"/>
                  <a:pt x="801" y="8163"/>
                  <a:pt x="514" y="8216"/>
                </a:cubicBezTo>
                <a:cubicBezTo>
                  <a:pt x="441" y="8239"/>
                  <a:pt x="390" y="8263"/>
                  <a:pt x="357" y="8285"/>
                </a:cubicBezTo>
                <a:cubicBezTo>
                  <a:pt x="-3" y="8885"/>
                  <a:pt x="-130" y="12677"/>
                  <a:pt x="161" y="14390"/>
                </a:cubicBezTo>
                <a:cubicBezTo>
                  <a:pt x="816" y="18245"/>
                  <a:pt x="2712" y="20457"/>
                  <a:pt x="6209" y="21446"/>
                </a:cubicBezTo>
                <a:cubicBezTo>
                  <a:pt x="6300" y="21471"/>
                  <a:pt x="6414" y="21494"/>
                  <a:pt x="6539" y="21511"/>
                </a:cubicBezTo>
                <a:cubicBezTo>
                  <a:pt x="6752" y="21535"/>
                  <a:pt x="6976" y="21548"/>
                  <a:pt x="7204" y="21560"/>
                </a:cubicBezTo>
                <a:cubicBezTo>
                  <a:pt x="8236" y="21594"/>
                  <a:pt x="9637" y="21474"/>
                  <a:pt x="10466" y="21242"/>
                </a:cubicBezTo>
                <a:cubicBezTo>
                  <a:pt x="13679" y="20341"/>
                  <a:pt x="16272" y="18081"/>
                  <a:pt x="17329" y="15258"/>
                </a:cubicBezTo>
                <a:cubicBezTo>
                  <a:pt x="17933" y="13643"/>
                  <a:pt x="18076" y="12126"/>
                  <a:pt x="17857" y="9612"/>
                </a:cubicBezTo>
                <a:cubicBezTo>
                  <a:pt x="17673" y="7500"/>
                  <a:pt x="17675" y="7457"/>
                  <a:pt x="18081" y="6869"/>
                </a:cubicBezTo>
                <a:cubicBezTo>
                  <a:pt x="18307" y="6540"/>
                  <a:pt x="18993" y="5875"/>
                  <a:pt x="19604" y="5390"/>
                </a:cubicBezTo>
                <a:cubicBezTo>
                  <a:pt x="20967" y="4307"/>
                  <a:pt x="21293" y="3831"/>
                  <a:pt x="21422" y="2754"/>
                </a:cubicBezTo>
                <a:lnTo>
                  <a:pt x="21470" y="2356"/>
                </a:lnTo>
                <a:cubicBezTo>
                  <a:pt x="21454" y="1973"/>
                  <a:pt x="21333" y="1919"/>
                  <a:pt x="20630" y="1921"/>
                </a:cubicBezTo>
                <a:cubicBezTo>
                  <a:pt x="20585" y="1923"/>
                  <a:pt x="20540" y="1924"/>
                  <a:pt x="20495" y="1928"/>
                </a:cubicBezTo>
                <a:cubicBezTo>
                  <a:pt x="20463" y="1929"/>
                  <a:pt x="20429" y="1932"/>
                  <a:pt x="20396" y="1935"/>
                </a:cubicBezTo>
                <a:cubicBezTo>
                  <a:pt x="19646" y="2018"/>
                  <a:pt x="18915" y="2349"/>
                  <a:pt x="18535" y="2795"/>
                </a:cubicBezTo>
                <a:cubicBezTo>
                  <a:pt x="18263" y="3114"/>
                  <a:pt x="17994" y="3042"/>
                  <a:pt x="17974" y="2647"/>
                </a:cubicBezTo>
                <a:cubicBezTo>
                  <a:pt x="17924" y="1649"/>
                  <a:pt x="17637" y="694"/>
                  <a:pt x="17268" y="301"/>
                </a:cubicBezTo>
                <a:cubicBezTo>
                  <a:pt x="17079" y="99"/>
                  <a:pt x="16926" y="-6"/>
                  <a:pt x="16786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200"/>
                                        <p:tgtEl>
                                          <p:spTgt spid="36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0" dur="200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200"/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0" dur="200"/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5" dur="200"/>
                                        <p:tgtEl>
                                          <p:spTgt spid="3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0" dur="200"/>
                                        <p:tgtEl>
                                          <p:spTgt spid="3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5" dur="200"/>
                                        <p:tgtEl>
                                          <p:spTgt spid="3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"/>
                            </p:stCondLst>
                            <p:childTnLst>
                              <p:par>
                                <p:cTn id="37" presetClass="entr" nodeType="afterEffect" presetSubtype="6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60" grpId="1"/>
      <p:bldP build="whole" bldLvl="1" animBg="1" rev="0" advAuto="0" spid="362" grpId="2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ontainer vs. Virtual Machine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Container vs. Virtual Machine</a:t>
            </a:r>
          </a:p>
        </p:txBody>
      </p:sp>
      <p:sp>
        <p:nvSpPr>
          <p:cNvPr id="36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66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43462" y="3657602"/>
            <a:ext cx="10710410" cy="8555812"/>
          </a:xfrm>
          <a:prstGeom prst="rect">
            <a:avLst/>
          </a:prstGeom>
          <a:ln w="12700">
            <a:miter lim="400000"/>
          </a:ln>
        </p:spPr>
      </p:pic>
      <p:pic>
        <p:nvPicPr>
          <p:cNvPr id="367" name="影像" descr="影像"/>
          <p:cNvPicPr>
            <a:picLocks noChangeAspect="1"/>
          </p:cNvPicPr>
          <p:nvPr/>
        </p:nvPicPr>
        <p:blipFill>
          <a:blip r:embed="rId3">
            <a:extLst/>
          </a:blip>
          <a:srcRect l="0" t="0" r="9186" b="0"/>
          <a:stretch>
            <a:fillRect/>
          </a:stretch>
        </p:blipFill>
        <p:spPr>
          <a:xfrm>
            <a:off x="12640005" y="3689305"/>
            <a:ext cx="9726399" cy="85557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370" name="先確定你有安裝好 docker…"/>
          <p:cNvSpPr txBox="1"/>
          <p:nvPr>
            <p:ph type="body" idx="22"/>
          </p:nvPr>
        </p:nvSpPr>
        <p:spPr>
          <a:xfrm>
            <a:off x="2839474" y="3825883"/>
            <a:ext cx="18705052" cy="317435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spcBef>
                <a:spcPts val="3200"/>
              </a:spcBef>
            </a:pPr>
            <a:r>
              <a:t>先確定你有安裝好 docker</a:t>
            </a:r>
          </a:p>
          <a:p>
            <a:pPr>
              <a:spcBef>
                <a:spcPts val="3200"/>
              </a:spcBef>
            </a:pPr>
            <a:r>
              <a:t>Docker docs 裡頭其實有一個還不錯的 </a:t>
            </a:r>
            <a:r>
              <a:rPr u="sng">
                <a:hlinkClick r:id="rId2" invalidUrl="" action="" tgtFrame="" tooltip="" history="1" highlightClick="0" endSnd="0"/>
              </a:rPr>
              <a:t>tutorial</a:t>
            </a:r>
            <a:r>
              <a:t>, 我接下來的投影片就是會帶大家 go through it</a:t>
            </a:r>
          </a:p>
        </p:txBody>
      </p:sp>
      <p:sp>
        <p:nvSpPr>
          <p:cNvPr id="37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2" name="圓角矩形"/>
          <p:cNvSpPr/>
          <p:nvPr/>
        </p:nvSpPr>
        <p:spPr>
          <a:xfrm>
            <a:off x="6690454" y="7823462"/>
            <a:ext cx="11003092" cy="5212198"/>
          </a:xfrm>
          <a:prstGeom prst="roundRect">
            <a:avLst>
              <a:gd name="adj" fmla="val 7314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373" name="影像" descr="影像">
            <a:hlinkClick r:id="rId3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rcRect l="22885" t="0" r="22885" b="0"/>
          <a:stretch>
            <a:fillRect/>
          </a:stretch>
        </p:blipFill>
        <p:spPr>
          <a:xfrm>
            <a:off x="7031764" y="8174256"/>
            <a:ext cx="4673891" cy="4510562"/>
          </a:xfrm>
          <a:prstGeom prst="rect">
            <a:avLst/>
          </a:prstGeom>
          <a:ln w="12700">
            <a:miter lim="400000"/>
          </a:ln>
        </p:spPr>
      </p:pic>
      <p:sp>
        <p:nvSpPr>
          <p:cNvPr id="374" name="矩形"/>
          <p:cNvSpPr/>
          <p:nvPr/>
        </p:nvSpPr>
        <p:spPr>
          <a:xfrm>
            <a:off x="11860023" y="8174001"/>
            <a:ext cx="5439050" cy="4510485"/>
          </a:xfrm>
          <a:prstGeom prst="rect">
            <a:avLst/>
          </a:prstGeom>
          <a:solidFill>
            <a:srgbClr val="FFFFFF">
              <a:alpha val="8759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75" name="Empower App Development…"/>
          <p:cNvSpPr txBox="1"/>
          <p:nvPr/>
        </p:nvSpPr>
        <p:spPr>
          <a:xfrm>
            <a:off x="11893709" y="8369621"/>
            <a:ext cx="5371678" cy="4119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lnSpc>
                <a:spcPct val="110000"/>
              </a:lnSpc>
              <a:defRPr sz="3600">
                <a:solidFill>
                  <a:srgbClr val="011993"/>
                </a:solidFill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t>Empower App Development </a:t>
            </a:r>
          </a:p>
          <a:p>
            <a:pPr algn="ctr">
              <a:lnSpc>
                <a:spcPct val="110000"/>
              </a:lnSpc>
              <a:spcBef>
                <a:spcPts val="800"/>
              </a:spcBef>
              <a:defRPr sz="3600">
                <a:solidFill>
                  <a:srgbClr val="011993"/>
                </a:solidFill>
                <a:latin typeface="Arial Narrow"/>
                <a:ea typeface="Arial Narrow"/>
                <a:cs typeface="Arial Narrow"/>
                <a:sym typeface="Arial Narrow"/>
              </a:defRPr>
            </a:pPr>
            <a:r>
              <a:t>for Developers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Founded Oct. 2013, SF, USA</a:t>
            </a:r>
            <a:r>
              <a:rPr baseline="31999"/>
              <a:t>1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Num. of Employees: 375</a:t>
            </a:r>
            <a:r>
              <a:rPr baseline="31999"/>
              <a:t>2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Total Funding: $330.9M (Ser. B)</a:t>
            </a:r>
            <a:r>
              <a:rPr baseline="31999"/>
              <a:t>1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Post Money Eval: $1-10B (2019)</a:t>
            </a:r>
            <a:r>
              <a:rPr baseline="31999"/>
              <a:t>1</a:t>
            </a:r>
          </a:p>
          <a:p>
            <a:pPr algn="ctr">
              <a:lnSpc>
                <a:spcPct val="110000"/>
              </a:lnSpc>
              <a:defRPr b="0" sz="2800">
                <a:solidFill>
                  <a:srgbClr val="212121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Est. Revenue: $100M</a:t>
            </a:r>
            <a:r>
              <a:rPr baseline="31999"/>
              <a:t>2</a:t>
            </a:r>
          </a:p>
          <a:p>
            <a:pPr algn="ctr">
              <a:lnSpc>
                <a:spcPct val="110000"/>
              </a:lnSpc>
              <a:defRPr b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Ref: (1) CrunchBase, (2) Owler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378" name="Getting to know the basic commands"/>
          <p:cNvSpPr txBox="1"/>
          <p:nvPr>
            <p:ph type="body" idx="22"/>
          </p:nvPr>
        </p:nvSpPr>
        <p:spPr>
          <a:xfrm>
            <a:off x="2839474" y="3130732"/>
            <a:ext cx="18705052" cy="7922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000125" indent="-1000125">
              <a:buSzPct val="100000"/>
              <a:buAutoNum type="arabicPeriod" startAt="1"/>
            </a:lvl1pPr>
          </a:lstStyle>
          <a:p>
            <a:pPr/>
            <a:r>
              <a:t>Getting to know the basic commands</a:t>
            </a:r>
          </a:p>
        </p:txBody>
      </p:sp>
      <p:sp>
        <p:nvSpPr>
          <p:cNvPr id="379" name="docker run -d -p 80:80 docker/getting-started"/>
          <p:cNvSpPr txBox="1"/>
          <p:nvPr>
            <p:ph type="body" idx="23"/>
          </p:nvPr>
        </p:nvSpPr>
        <p:spPr>
          <a:xfrm>
            <a:off x="2849772" y="5198717"/>
            <a:ext cx="18684456" cy="800101"/>
          </a:xfrm>
          <a:prstGeom prst="rect">
            <a:avLst/>
          </a:prstGeom>
        </p:spPr>
        <p:txBody>
          <a:bodyPr/>
          <a:lstStyle>
            <a:lvl1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pPr/>
            <a:r>
              <a:t>docker run -d -p 80:80 docker/getting-started</a:t>
            </a:r>
          </a:p>
        </p:txBody>
      </p:sp>
      <p:sp>
        <p:nvSpPr>
          <p:cNvPr id="38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1" name="-d — run on background…"/>
          <p:cNvSpPr txBox="1"/>
          <p:nvPr/>
        </p:nvSpPr>
        <p:spPr>
          <a:xfrm>
            <a:off x="2839474" y="6350344"/>
            <a:ext cx="18705052" cy="3202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rPr>
                <a:solidFill>
                  <a:srgbClr val="73FDFF"/>
                </a:solidFill>
              </a:rPr>
              <a:t>-d</a:t>
            </a:r>
            <a:r>
              <a:t> — run on background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rPr>
                <a:solidFill>
                  <a:srgbClr val="73FDFF"/>
                </a:solidFill>
              </a:rPr>
              <a:t>-p 80:80</a:t>
            </a:r>
            <a:r>
              <a:t> — map the container port 80 to host machine port 80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rPr>
                <a:solidFill>
                  <a:srgbClr val="73FDFF"/>
                </a:solidFill>
              </a:rPr>
              <a:t>docker/getting-started</a:t>
            </a:r>
            <a:r>
              <a:t> — name of the </a:t>
            </a:r>
            <a:r>
              <a:rPr>
                <a:solidFill>
                  <a:srgbClr val="FFFC79"/>
                </a:solidFill>
              </a:rPr>
              <a:t>image</a:t>
            </a:r>
          </a:p>
        </p:txBody>
      </p:sp>
      <p:sp>
        <p:nvSpPr>
          <p:cNvPr id="382" name="然後呢？怎麼什麼都沒看到？"/>
          <p:cNvSpPr txBox="1"/>
          <p:nvPr/>
        </p:nvSpPr>
        <p:spPr>
          <a:xfrm>
            <a:off x="2839474" y="9904812"/>
            <a:ext cx="18705052" cy="792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然後呢？怎麼什麼都沒看到？</a:t>
            </a:r>
          </a:p>
        </p:txBody>
      </p:sp>
      <p:sp>
        <p:nvSpPr>
          <p:cNvPr id="383" name="打開 Dashboard, open this container on the browser"/>
          <p:cNvSpPr txBox="1"/>
          <p:nvPr/>
        </p:nvSpPr>
        <p:spPr>
          <a:xfrm>
            <a:off x="2583385" y="10877333"/>
            <a:ext cx="19217230" cy="792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打開 Dashboard, open this container on the browser </a:t>
            </a:r>
          </a:p>
        </p:txBody>
      </p:sp>
      <p:sp>
        <p:nvSpPr>
          <p:cNvPr id="384" name="Open a terminal/cmd, type in the following"/>
          <p:cNvSpPr txBox="1"/>
          <p:nvPr/>
        </p:nvSpPr>
        <p:spPr>
          <a:xfrm>
            <a:off x="2839474" y="4116939"/>
            <a:ext cx="18705052" cy="730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Open a terminal/cmd, type in the following</a:t>
            </a:r>
          </a:p>
        </p:txBody>
      </p:sp>
      <p:sp>
        <p:nvSpPr>
          <p:cNvPr id="385" name="What's the address of the page?"/>
          <p:cNvSpPr txBox="1"/>
          <p:nvPr/>
        </p:nvSpPr>
        <p:spPr>
          <a:xfrm>
            <a:off x="2839474" y="11849855"/>
            <a:ext cx="18705052" cy="792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What's the address of the page?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85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390" name="Download the example and set up Dockerfile"/>
          <p:cNvSpPr txBox="1"/>
          <p:nvPr>
            <p:ph type="body" idx="22"/>
          </p:nvPr>
        </p:nvSpPr>
        <p:spPr>
          <a:xfrm>
            <a:off x="2839474" y="3891533"/>
            <a:ext cx="18705052" cy="7922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000125" indent="-1000125">
              <a:buSzPct val="100000"/>
              <a:buAutoNum type="arabicPeriod" startAt="2"/>
            </a:lvl1pPr>
          </a:lstStyle>
          <a:p>
            <a:pPr/>
            <a:r>
              <a:t>Download the example and set up Dockerfile</a:t>
            </a:r>
          </a:p>
        </p:txBody>
      </p:sp>
      <p:sp>
        <p:nvSpPr>
          <p:cNvPr id="391" name="FROM node:12-alpine…"/>
          <p:cNvSpPr txBox="1"/>
          <p:nvPr>
            <p:ph type="body" idx="23"/>
          </p:nvPr>
        </p:nvSpPr>
        <p:spPr>
          <a:xfrm>
            <a:off x="2849772" y="7863627"/>
            <a:ext cx="18684456" cy="3594101"/>
          </a:xfrm>
          <a:prstGeom prst="rect">
            <a:avLst/>
          </a:prstGeom>
        </p:spPr>
        <p:txBody>
          <a:bodyPr/>
          <a:lstStyle/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FROM node:12-alpine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WORKDIR /app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COPY . .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RUN yarn install --production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CMD ["node", "src/index.js"]</a:t>
            </a:r>
          </a:p>
        </p:txBody>
      </p:sp>
      <p:sp>
        <p:nvSpPr>
          <p:cNvPr id="39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3" name="Download the app from here…"/>
          <p:cNvSpPr txBox="1"/>
          <p:nvPr/>
        </p:nvSpPr>
        <p:spPr>
          <a:xfrm>
            <a:off x="2839474" y="5096847"/>
            <a:ext cx="18705052" cy="2353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Download the app from </a:t>
            </a:r>
            <a:r>
              <a:rPr u="sng">
                <a:hlinkClick r:id="rId2" invalidUrl="" action="" tgtFrame="" tooltip="" history="1" highlightClick="0" endSnd="0"/>
              </a:rPr>
              <a:t>here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cd "app" directory, new a "Dockerfile" with the following content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先拿我們做過的全端 App…"/>
          <p:cNvSpPr txBox="1"/>
          <p:nvPr>
            <p:ph type="body" idx="21"/>
          </p:nvPr>
        </p:nvSpPr>
        <p:spPr>
          <a:xfrm>
            <a:off x="1968062" y="4708905"/>
            <a:ext cx="12208048" cy="42981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pc="180" sz="6000"/>
            </a:pPr>
            <a:r>
              <a:t>先拿我們做過的全端 App</a:t>
            </a:r>
          </a:p>
          <a:p>
            <a:pPr>
              <a:spcBef>
                <a:spcPts val="1200"/>
              </a:spcBef>
              <a:defRPr spc="180" sz="6000"/>
            </a:pPr>
            <a:r>
              <a:t>如 HW#8 來做例子</a:t>
            </a:r>
          </a:p>
          <a:p>
            <a:pPr>
              <a:defRPr spc="180" sz="6000">
                <a:solidFill>
                  <a:srgbClr val="FFFB00"/>
                </a:solidFill>
              </a:defRPr>
            </a:pPr>
            <a:r>
              <a:t>你可以跟你的同學在兩台機器同時使用這個 App, 然後對話嗎？</a:t>
            </a:r>
          </a:p>
        </p:txBody>
      </p:sp>
      <p:sp>
        <p:nvSpPr>
          <p:cNvPr id="23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4" name="影像" descr="影像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4792149" y="4103687"/>
            <a:ext cx="7218508" cy="55086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300"/>
                                        <p:tgtEl>
                                          <p:spTgt spid="2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32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396" name="Build a docker image"/>
          <p:cNvSpPr txBox="1"/>
          <p:nvPr>
            <p:ph type="body" idx="22"/>
          </p:nvPr>
        </p:nvSpPr>
        <p:spPr>
          <a:xfrm>
            <a:off x="2839474" y="3142507"/>
            <a:ext cx="18705052" cy="7922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000125" indent="-1000125">
              <a:buSzPct val="100000"/>
              <a:buAutoNum type="arabicPeriod" startAt="3"/>
            </a:lvl1pPr>
          </a:lstStyle>
          <a:p>
            <a:pPr/>
            <a:r>
              <a:t>Build a docker image</a:t>
            </a:r>
          </a:p>
        </p:txBody>
      </p:sp>
      <p:sp>
        <p:nvSpPr>
          <p:cNvPr id="39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8" name="In the same directory, issue the following command"/>
          <p:cNvSpPr txBox="1"/>
          <p:nvPr/>
        </p:nvSpPr>
        <p:spPr>
          <a:xfrm>
            <a:off x="2839474" y="4008722"/>
            <a:ext cx="18705052" cy="1503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In the same directory, issue the following command</a:t>
            </a:r>
          </a:p>
        </p:txBody>
      </p:sp>
      <p:sp>
        <p:nvSpPr>
          <p:cNvPr id="399" name="docker build -t getting-started ."/>
          <p:cNvSpPr txBox="1"/>
          <p:nvPr/>
        </p:nvSpPr>
        <p:spPr>
          <a:xfrm>
            <a:off x="4184107" y="5804167"/>
            <a:ext cx="17323384" cy="7620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docker build -t getting-started .</a:t>
            </a:r>
          </a:p>
        </p:txBody>
      </p:sp>
      <p:sp>
        <p:nvSpPr>
          <p:cNvPr id="400" name="-t getting-started — name/tag the image file…"/>
          <p:cNvSpPr txBox="1"/>
          <p:nvPr/>
        </p:nvSpPr>
        <p:spPr>
          <a:xfrm>
            <a:off x="2839474" y="6973539"/>
            <a:ext cx="18705052" cy="24295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rPr>
                <a:solidFill>
                  <a:srgbClr val="73FDFF"/>
                </a:solidFill>
              </a:rPr>
              <a:t>-t getting-started</a:t>
            </a:r>
            <a:r>
              <a:t> — name/tag the image file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rPr>
                <a:solidFill>
                  <a:srgbClr val="73FDFF"/>
                </a:solidFill>
              </a:rPr>
              <a:t>.</a:t>
            </a:r>
            <a:r>
              <a:t> — specify where "Dockerfile" is located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Open the dashboard and see what is added</a:t>
            </a:r>
          </a:p>
        </p:txBody>
      </p:sp>
      <p:sp>
        <p:nvSpPr>
          <p:cNvPr id="401" name="然後呢？怎麼什麼都沒看到？"/>
          <p:cNvSpPr txBox="1"/>
          <p:nvPr/>
        </p:nvSpPr>
        <p:spPr>
          <a:xfrm>
            <a:off x="2839474" y="9810423"/>
            <a:ext cx="18705052" cy="792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然後呢？怎麼什麼都沒看到？</a:t>
            </a:r>
          </a:p>
        </p:txBody>
      </p:sp>
      <p:sp>
        <p:nvSpPr>
          <p:cNvPr id="402" name="Docker image 建到哪裡去了？ (If not found, try to Google for the answer)"/>
          <p:cNvSpPr txBox="1"/>
          <p:nvPr/>
        </p:nvSpPr>
        <p:spPr>
          <a:xfrm>
            <a:off x="2839474" y="11036730"/>
            <a:ext cx="18705052" cy="1779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Docker image 建到哪裡去了？</a:t>
            </a:r>
            <a:br/>
            <a:r>
              <a:t>(If not found, try to Google for the answer)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407" name="Start the app container and run the image"/>
          <p:cNvSpPr txBox="1"/>
          <p:nvPr>
            <p:ph type="body" idx="22"/>
          </p:nvPr>
        </p:nvSpPr>
        <p:spPr>
          <a:xfrm>
            <a:off x="2839474" y="3977366"/>
            <a:ext cx="18705052" cy="7922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1000125" indent="-1000125">
              <a:buSzPct val="100000"/>
              <a:buAutoNum type="arabicPeriod" startAt="4"/>
            </a:pPr>
            <a:r>
              <a:t>Start the app </a:t>
            </a:r>
            <a:r>
              <a:rPr>
                <a:solidFill>
                  <a:srgbClr val="FFFB00"/>
                </a:solidFill>
              </a:rPr>
              <a:t>container</a:t>
            </a:r>
            <a:r>
              <a:t> and run the </a:t>
            </a:r>
            <a:r>
              <a:rPr>
                <a:solidFill>
                  <a:srgbClr val="FFFB00"/>
                </a:solidFill>
              </a:rPr>
              <a:t>image</a:t>
            </a:r>
          </a:p>
        </p:txBody>
      </p:sp>
      <p:sp>
        <p:nvSpPr>
          <p:cNvPr id="40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09" name="In the same directory, issue the following command (or run it from dashboard)"/>
          <p:cNvSpPr txBox="1"/>
          <p:nvPr/>
        </p:nvSpPr>
        <p:spPr>
          <a:xfrm>
            <a:off x="2839474" y="5078949"/>
            <a:ext cx="18705052" cy="1503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In the same directory, issue the following command (or run it from dashboard)</a:t>
            </a:r>
          </a:p>
        </p:txBody>
      </p:sp>
      <p:sp>
        <p:nvSpPr>
          <p:cNvPr id="410" name="docker run -dp 3000:3000 getting-started"/>
          <p:cNvSpPr txBox="1"/>
          <p:nvPr/>
        </p:nvSpPr>
        <p:spPr>
          <a:xfrm>
            <a:off x="4184107" y="6891986"/>
            <a:ext cx="17323384" cy="7620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docker run -dp 3000:3000 getting-started</a:t>
            </a:r>
          </a:p>
        </p:txBody>
      </p:sp>
      <p:sp>
        <p:nvSpPr>
          <p:cNvPr id="411" name="-dp — 跟 -d -p 一樣…"/>
          <p:cNvSpPr txBox="1"/>
          <p:nvPr/>
        </p:nvSpPr>
        <p:spPr>
          <a:xfrm>
            <a:off x="2839474" y="7952302"/>
            <a:ext cx="18705052" cy="2353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rPr>
                <a:solidFill>
                  <a:srgbClr val="73FDFF"/>
                </a:solidFill>
              </a:rPr>
              <a:t>-dp</a:t>
            </a:r>
            <a:r>
              <a:t> — 跟 -d -p 一樣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打開 localhost:3000, what do you see?</a:t>
            </a:r>
            <a:br/>
            <a:r>
              <a:t>Check with the code in "src"</a:t>
            </a:r>
          </a:p>
        </p:txBody>
      </p:sp>
      <p:sp>
        <p:nvSpPr>
          <p:cNvPr id="412" name="如果你想讓 app 跑在 port 4000, 要怎麼改？"/>
          <p:cNvSpPr txBox="1"/>
          <p:nvPr/>
        </p:nvSpPr>
        <p:spPr>
          <a:xfrm>
            <a:off x="2839474" y="11049192"/>
            <a:ext cx="18705052" cy="792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如果你想讓 app 跑在 port 4000, 要怎麼改？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417" name="List the containers, stop the image and remove the app container"/>
          <p:cNvSpPr txBox="1"/>
          <p:nvPr>
            <p:ph type="body" idx="22"/>
          </p:nvPr>
        </p:nvSpPr>
        <p:spPr>
          <a:xfrm>
            <a:off x="2839474" y="3462248"/>
            <a:ext cx="18705052" cy="177967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000125" indent="-1000125">
              <a:buSzPct val="100000"/>
              <a:buAutoNum type="arabicPeriod" startAt="5"/>
            </a:lvl1pPr>
          </a:lstStyle>
          <a:p>
            <a:pPr/>
            <a:r>
              <a:t>List the containers, stop the image and remove the app container</a:t>
            </a:r>
          </a:p>
        </p:txBody>
      </p:sp>
      <p:sp>
        <p:nvSpPr>
          <p:cNvPr id="41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9" name="Issue the following command"/>
          <p:cNvSpPr txBox="1"/>
          <p:nvPr/>
        </p:nvSpPr>
        <p:spPr>
          <a:xfrm>
            <a:off x="2839474" y="5455148"/>
            <a:ext cx="18705052" cy="730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Issue the following command</a:t>
            </a:r>
          </a:p>
        </p:txBody>
      </p:sp>
      <p:sp>
        <p:nvSpPr>
          <p:cNvPr id="420" name="docker ps // or &quot;docker container ls&quot; -dp"/>
          <p:cNvSpPr txBox="1"/>
          <p:nvPr/>
        </p:nvSpPr>
        <p:spPr>
          <a:xfrm>
            <a:off x="4184107" y="6582745"/>
            <a:ext cx="17323384" cy="7620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docker ps // or "docker container ls" -dp</a:t>
            </a:r>
          </a:p>
        </p:txBody>
      </p:sp>
      <p:sp>
        <p:nvSpPr>
          <p:cNvPr id="421" name="Find the container ID, and issue the following command to stop and remove it, respectively"/>
          <p:cNvSpPr txBox="1"/>
          <p:nvPr/>
        </p:nvSpPr>
        <p:spPr>
          <a:xfrm>
            <a:off x="2839474" y="7905380"/>
            <a:ext cx="18705052" cy="1503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Find the container ID, and issue the following command to stop and remove it, respectively</a:t>
            </a:r>
          </a:p>
        </p:txBody>
      </p:sp>
      <p:sp>
        <p:nvSpPr>
          <p:cNvPr id="422" name="docker stop &lt;containerID&gt;…"/>
          <p:cNvSpPr txBox="1"/>
          <p:nvPr/>
        </p:nvSpPr>
        <p:spPr>
          <a:xfrm>
            <a:off x="4184107" y="9785574"/>
            <a:ext cx="17323384" cy="14224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docker stop &lt;containerID&gt;</a:t>
            </a:r>
          </a:p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docker rm [-f] &lt;containerID&gt;</a:t>
            </a:r>
          </a:p>
        </p:txBody>
      </p:sp>
      <p:sp>
        <p:nvSpPr>
          <p:cNvPr id="423" name="[ ] is optional; &lt; &gt; is mandatory"/>
          <p:cNvSpPr txBox="1"/>
          <p:nvPr/>
        </p:nvSpPr>
        <p:spPr>
          <a:xfrm>
            <a:off x="2839474" y="11584487"/>
            <a:ext cx="18705052" cy="730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[ ] is optional; &lt; &gt; is mandatory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426" name="Update the file. See if &quot;nodemon&quot; works"/>
          <p:cNvSpPr txBox="1"/>
          <p:nvPr>
            <p:ph type="body" idx="22"/>
          </p:nvPr>
        </p:nvSpPr>
        <p:spPr>
          <a:xfrm>
            <a:off x="2839474" y="3155729"/>
            <a:ext cx="18705052" cy="7922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000125" indent="-1000125">
              <a:buSzPct val="100000"/>
              <a:buAutoNum type="arabicPeriod" startAt="6"/>
            </a:lvl1pPr>
          </a:lstStyle>
          <a:p>
            <a:pPr/>
            <a:r>
              <a:t>Update the file. See if "nodemon" works</a:t>
            </a:r>
          </a:p>
        </p:txBody>
      </p:sp>
      <p:sp>
        <p:nvSpPr>
          <p:cNvPr id="42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28" name="Change these two lines in the Dockerfile:"/>
          <p:cNvSpPr txBox="1"/>
          <p:nvPr/>
        </p:nvSpPr>
        <p:spPr>
          <a:xfrm>
            <a:off x="2839474" y="4308656"/>
            <a:ext cx="18705052" cy="730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Change these two lines in the Dockerfile:</a:t>
            </a:r>
          </a:p>
        </p:txBody>
      </p:sp>
      <p:sp>
        <p:nvSpPr>
          <p:cNvPr id="429" name="RUN yarn…"/>
          <p:cNvSpPr txBox="1"/>
          <p:nvPr/>
        </p:nvSpPr>
        <p:spPr>
          <a:xfrm>
            <a:off x="4184107" y="5181108"/>
            <a:ext cx="17323384" cy="14224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RUN yarn</a:t>
            </a:r>
          </a:p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CMD ["yarn", "dev"]</a:t>
            </a:r>
          </a:p>
        </p:txBody>
      </p:sp>
      <p:sp>
        <p:nvSpPr>
          <p:cNvPr id="430" name="Re-run the container…"/>
          <p:cNvSpPr txBox="1"/>
          <p:nvPr/>
        </p:nvSpPr>
        <p:spPr>
          <a:xfrm>
            <a:off x="2839474" y="6978013"/>
            <a:ext cx="18705052" cy="23533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Re-run the container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Modify "src/static/js/app.js". Do you see automatic update on the app?</a:t>
            </a:r>
          </a:p>
        </p:txBody>
      </p:sp>
      <p:sp>
        <p:nvSpPr>
          <p:cNvPr id="431" name="&quot;yarn dev&quot; supposedly 是會呼叫 nodemon，然後只要 source code 有所更動，app 應該會重新啟動才對BUT why not? (Come back at step 10)"/>
          <p:cNvSpPr txBox="1"/>
          <p:nvPr/>
        </p:nvSpPr>
        <p:spPr>
          <a:xfrm>
            <a:off x="2839474" y="10115215"/>
            <a:ext cx="18705052" cy="2767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"yarn dev" supposedly 是會呼叫 nodemon，然後只要 source code 有所更動，app 應該會重新啟動才對BUT why not? </a:t>
            </a:r>
            <a:r>
              <a:rPr spc="252" sz="4200">
                <a:solidFill>
                  <a:srgbClr val="D6D6D6"/>
                </a:solidFill>
              </a:rPr>
              <a:t>(Come back at step 10)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434" name="Sharing the app container"/>
          <p:cNvSpPr txBox="1"/>
          <p:nvPr>
            <p:ph type="body" idx="22"/>
          </p:nvPr>
        </p:nvSpPr>
        <p:spPr>
          <a:xfrm>
            <a:off x="3261340" y="3212689"/>
            <a:ext cx="18705052" cy="7922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000125" indent="-1000125">
              <a:buSzPct val="100000"/>
              <a:buAutoNum type="arabicPeriod" startAt="7"/>
            </a:lvl1pPr>
          </a:lstStyle>
          <a:p>
            <a:pPr/>
            <a:r>
              <a:t>Sharing the app container</a:t>
            </a:r>
          </a:p>
        </p:txBody>
      </p:sp>
      <p:sp>
        <p:nvSpPr>
          <p:cNvPr id="43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36" name="One easy way is to share it through Docker Hub…"/>
          <p:cNvSpPr txBox="1"/>
          <p:nvPr/>
        </p:nvSpPr>
        <p:spPr>
          <a:xfrm>
            <a:off x="3261340" y="4235999"/>
            <a:ext cx="18705052" cy="15817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One easy way is to share it through Docker Hub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See the instructions </a:t>
            </a:r>
            <a:r>
              <a:rPr u="sng">
                <a:hlinkClick r:id="rId2" invalidUrl="" action="" tgtFrame="" tooltip="" history="1" highlightClick="0" endSnd="0"/>
              </a:rPr>
              <a:t>here</a:t>
            </a:r>
          </a:p>
        </p:txBody>
      </p:sp>
      <p:pic>
        <p:nvPicPr>
          <p:cNvPr id="437" name="影像" descr="影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85689" y="6048869"/>
            <a:ext cx="16462954" cy="88611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440" name="The independence of an app container"/>
          <p:cNvSpPr txBox="1"/>
          <p:nvPr>
            <p:ph type="body" idx="22"/>
          </p:nvPr>
        </p:nvSpPr>
        <p:spPr>
          <a:xfrm>
            <a:off x="3038771" y="2795244"/>
            <a:ext cx="18705051" cy="7922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000125" indent="-1000125">
              <a:buSzPct val="100000"/>
              <a:buAutoNum type="arabicPeriod" startAt="8"/>
            </a:lvl1pPr>
          </a:lstStyle>
          <a:p>
            <a:pPr/>
            <a:r>
              <a:t>The independence of an app container</a:t>
            </a:r>
          </a:p>
        </p:txBody>
      </p:sp>
      <p:sp>
        <p:nvSpPr>
          <p:cNvPr id="44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42" name="Create a new app container  (any directory)"/>
          <p:cNvSpPr txBox="1"/>
          <p:nvPr/>
        </p:nvSpPr>
        <p:spPr>
          <a:xfrm>
            <a:off x="2839474" y="3666658"/>
            <a:ext cx="18705052" cy="730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Create a new app container  (any directory)</a:t>
            </a:r>
          </a:p>
        </p:txBody>
      </p:sp>
      <p:sp>
        <p:nvSpPr>
          <p:cNvPr id="443" name="docker run -d ubuntu bash -c &quot;shuf -i 1-10000  -n 1 -o /data.txt &amp;&amp; tail -f /dev/null&quot;"/>
          <p:cNvSpPr txBox="1"/>
          <p:nvPr/>
        </p:nvSpPr>
        <p:spPr>
          <a:xfrm>
            <a:off x="4184107" y="4555754"/>
            <a:ext cx="17323384" cy="14224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docker run -d ubuntu bash -c "shuf -i 1-10000  -n 1 -o /data.txt &amp;&amp; tail -f /dev/null"</a:t>
            </a:r>
          </a:p>
        </p:txBody>
      </p:sp>
      <p:sp>
        <p:nvSpPr>
          <p:cNvPr id="444" name="docker exec &lt;containerID&gt; cat data.txt"/>
          <p:cNvSpPr txBox="1"/>
          <p:nvPr/>
        </p:nvSpPr>
        <p:spPr>
          <a:xfrm>
            <a:off x="4184107" y="8501352"/>
            <a:ext cx="17323384" cy="7620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docker exec &lt;containerID&gt; cat data.txt</a:t>
            </a:r>
          </a:p>
        </p:txBody>
      </p:sp>
      <p:sp>
        <p:nvSpPr>
          <p:cNvPr id="445" name="Start another Ubuntu container (same image)"/>
          <p:cNvSpPr txBox="1"/>
          <p:nvPr/>
        </p:nvSpPr>
        <p:spPr>
          <a:xfrm>
            <a:off x="2839474" y="10363442"/>
            <a:ext cx="18705052" cy="730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Start another Ubuntu container (</a:t>
            </a:r>
            <a:r>
              <a:rPr>
                <a:solidFill>
                  <a:srgbClr val="73FDFF"/>
                </a:solidFill>
              </a:rPr>
              <a:t>same image</a:t>
            </a:r>
            <a:r>
              <a:t>) </a:t>
            </a:r>
          </a:p>
        </p:txBody>
      </p:sp>
      <p:sp>
        <p:nvSpPr>
          <p:cNvPr id="446" name="docker run -it ubuntu ls /"/>
          <p:cNvSpPr txBox="1"/>
          <p:nvPr/>
        </p:nvSpPr>
        <p:spPr>
          <a:xfrm>
            <a:off x="4184107" y="11366791"/>
            <a:ext cx="17323384" cy="7620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docker run -it ubuntu ls /</a:t>
            </a:r>
          </a:p>
        </p:txBody>
      </p:sp>
      <p:sp>
        <p:nvSpPr>
          <p:cNvPr id="447" name="有看到 &quot;data.txt&quot; 嗎？"/>
          <p:cNvSpPr txBox="1"/>
          <p:nvPr/>
        </p:nvSpPr>
        <p:spPr>
          <a:xfrm>
            <a:off x="3493273" y="12385012"/>
            <a:ext cx="18705052" cy="792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有看到 "data.txt" 嗎？</a:t>
            </a:r>
          </a:p>
        </p:txBody>
      </p:sp>
      <p:sp>
        <p:nvSpPr>
          <p:cNvPr id="448" name="This creates a Ubuntu container and generate a random number between 1-10000. Run the image on dashboard, or by the command:"/>
          <p:cNvSpPr txBox="1"/>
          <p:nvPr/>
        </p:nvSpPr>
        <p:spPr>
          <a:xfrm>
            <a:off x="2839474" y="6132948"/>
            <a:ext cx="18705052" cy="2277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This creates a </a:t>
            </a:r>
            <a:r>
              <a:rPr>
                <a:solidFill>
                  <a:srgbClr val="73FDFF"/>
                </a:solidFill>
              </a:rPr>
              <a:t>Ubuntu container</a:t>
            </a:r>
            <a:r>
              <a:t> and generate a random number between 1-10000. Run the image on dashboard, or by the command:</a:t>
            </a:r>
          </a:p>
        </p:txBody>
      </p:sp>
      <p:sp>
        <p:nvSpPr>
          <p:cNvPr id="449" name="“ls; cat data.txt” =&gt; what do you see?"/>
          <p:cNvSpPr txBox="1"/>
          <p:nvPr/>
        </p:nvSpPr>
        <p:spPr>
          <a:xfrm>
            <a:off x="3038771" y="9417284"/>
            <a:ext cx="18705051" cy="792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“ls; cat data.txt” =&gt; what do you see?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452" name="Use &quot;container volume&quot; to share/persist data"/>
          <p:cNvSpPr txBox="1"/>
          <p:nvPr>
            <p:ph type="body" idx="22"/>
          </p:nvPr>
        </p:nvSpPr>
        <p:spPr>
          <a:xfrm>
            <a:off x="3186893" y="3039668"/>
            <a:ext cx="18705052" cy="7922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000125" indent="-1000125">
              <a:buSzPct val="100000"/>
              <a:buAutoNum type="arabicPeriod" startAt="9"/>
            </a:lvl1pPr>
          </a:lstStyle>
          <a:p>
            <a:pPr/>
            <a:r>
              <a:t>Use "container volume" to share/persist data</a:t>
            </a:r>
          </a:p>
        </p:txBody>
      </p:sp>
      <p:sp>
        <p:nvSpPr>
          <p:cNvPr id="45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54" name="Create a volume"/>
          <p:cNvSpPr txBox="1"/>
          <p:nvPr/>
        </p:nvSpPr>
        <p:spPr>
          <a:xfrm>
            <a:off x="2839474" y="4125888"/>
            <a:ext cx="18705052" cy="730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Create a volume</a:t>
            </a:r>
          </a:p>
        </p:txBody>
      </p:sp>
      <p:sp>
        <p:nvSpPr>
          <p:cNvPr id="455" name="docker volume create todo-db"/>
          <p:cNvSpPr txBox="1"/>
          <p:nvPr/>
        </p:nvSpPr>
        <p:spPr>
          <a:xfrm>
            <a:off x="4184107" y="5016591"/>
            <a:ext cx="17323384" cy="7620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docker volume create todo-db</a:t>
            </a:r>
          </a:p>
        </p:txBody>
      </p:sp>
      <p:sp>
        <p:nvSpPr>
          <p:cNvPr id="456" name="Start the previous container, while mounting the above named volume to the app DB"/>
          <p:cNvSpPr txBox="1"/>
          <p:nvPr/>
        </p:nvSpPr>
        <p:spPr>
          <a:xfrm>
            <a:off x="2839474" y="6133724"/>
            <a:ext cx="18705052" cy="15036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Start the previous container, while mounting the above named volume to the app DB</a:t>
            </a:r>
          </a:p>
        </p:txBody>
      </p:sp>
      <p:sp>
        <p:nvSpPr>
          <p:cNvPr id="457" name="Open &quot;localhost:3000&quot; and add some TODOs…"/>
          <p:cNvSpPr txBox="1"/>
          <p:nvPr/>
        </p:nvSpPr>
        <p:spPr>
          <a:xfrm>
            <a:off x="2839474" y="9651540"/>
            <a:ext cx="18705052" cy="2429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Open "localhost:3000" and add some TODOs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Stop (and remove) the container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Start another container with the same image</a:t>
            </a:r>
          </a:p>
        </p:txBody>
      </p:sp>
      <p:sp>
        <p:nvSpPr>
          <p:cNvPr id="458" name="docker run -dp 3000:3000 -v todo-db:/etc/todos getting-started"/>
          <p:cNvSpPr txBox="1"/>
          <p:nvPr/>
        </p:nvSpPr>
        <p:spPr>
          <a:xfrm>
            <a:off x="4184107" y="7817860"/>
            <a:ext cx="17323384" cy="14224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docker run -dp 3000:3000 </a:t>
            </a:r>
            <a:r>
              <a:t>-v todo-db:/etc/todos</a:t>
            </a:r>
            <a:r>
              <a:t> getting-started</a:t>
            </a:r>
          </a:p>
        </p:txBody>
      </p:sp>
      <p:sp>
        <p:nvSpPr>
          <p:cNvPr id="459" name="有看到 DB 被留下來了嗎？"/>
          <p:cNvSpPr txBox="1"/>
          <p:nvPr/>
        </p:nvSpPr>
        <p:spPr>
          <a:xfrm>
            <a:off x="2839474" y="12436185"/>
            <a:ext cx="18705052" cy="7922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有看到 DB 被留下來了嗎？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462" name="Use &quot;bind mount&quot; to mount the source code to the app container"/>
          <p:cNvSpPr txBox="1"/>
          <p:nvPr>
            <p:ph type="body" idx="22"/>
          </p:nvPr>
        </p:nvSpPr>
        <p:spPr>
          <a:xfrm>
            <a:off x="2839474" y="2983065"/>
            <a:ext cx="18705052" cy="17796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117600" indent="-1117600">
              <a:buSzPct val="100000"/>
              <a:buAutoNum type="arabicPeriod" startAt="10"/>
            </a:lvl1pPr>
          </a:lstStyle>
          <a:p>
            <a:pPr/>
            <a:r>
              <a:t>Use "bind mount" to mount the source code to the app container</a:t>
            </a:r>
          </a:p>
        </p:txBody>
      </p:sp>
      <p:sp>
        <p:nvSpPr>
          <p:cNvPr id="46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64" name="Recall in '6', when the source code changes, the app won't update even though we change it to &quot;yarn dev&quot;…"/>
          <p:cNvSpPr txBox="1"/>
          <p:nvPr/>
        </p:nvSpPr>
        <p:spPr>
          <a:xfrm>
            <a:off x="2839474" y="4986379"/>
            <a:ext cx="18705052" cy="3126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Recall in '6', when the source code changes, the app won't update even though we change it to "yarn dev"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Issue the following command:</a:t>
            </a:r>
          </a:p>
        </p:txBody>
      </p:sp>
      <p:sp>
        <p:nvSpPr>
          <p:cNvPr id="465" name="docker run -dp 3000:3000 \…"/>
          <p:cNvSpPr txBox="1"/>
          <p:nvPr/>
        </p:nvSpPr>
        <p:spPr>
          <a:xfrm>
            <a:off x="4210844" y="8336757"/>
            <a:ext cx="17323384" cy="27432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docker run -dp 3000:3000 \</a:t>
            </a:r>
          </a:p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</a:t>
            </a:r>
            <a:r>
              <a:t>-w /app -v "$(pwd):/app"</a:t>
            </a:r>
            <a:r>
              <a:t> \</a:t>
            </a:r>
          </a:p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node:12-alpine \</a:t>
            </a:r>
          </a:p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 sh -c "yarn install &amp;&amp; yarn run dev"</a:t>
            </a:r>
          </a:p>
        </p:txBody>
      </p:sp>
      <p:sp>
        <p:nvSpPr>
          <p:cNvPr id="466" name="Modify the source code and reload the app,…"/>
          <p:cNvSpPr txBox="1"/>
          <p:nvPr/>
        </p:nvSpPr>
        <p:spPr>
          <a:xfrm>
            <a:off x="2839474" y="11354394"/>
            <a:ext cx="18705052" cy="1732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Modify the source code and reload the app,</a:t>
            </a:r>
          </a:p>
          <a:p>
            <a:pPr algn="ctr" defTabSz="457200"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Did you see the update?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Learning Dock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Learning Docker</a:t>
            </a:r>
          </a:p>
        </p:txBody>
      </p:sp>
      <p:sp>
        <p:nvSpPr>
          <p:cNvPr id="469" name="Multi-container app and &quot;docker-compose&quot;"/>
          <p:cNvSpPr txBox="1"/>
          <p:nvPr>
            <p:ph type="body" idx="22"/>
          </p:nvPr>
        </p:nvSpPr>
        <p:spPr>
          <a:xfrm>
            <a:off x="3435050" y="3037328"/>
            <a:ext cx="18705051" cy="7922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1117600" indent="-1117600">
              <a:buSzPct val="100000"/>
              <a:buAutoNum type="arabicPeriod" startAt="11"/>
            </a:lvl1pPr>
          </a:lstStyle>
          <a:p>
            <a:pPr/>
            <a:r>
              <a:t>Multi-container app and "docker-compose"</a:t>
            </a:r>
          </a:p>
        </p:txBody>
      </p:sp>
      <p:sp>
        <p:nvSpPr>
          <p:cNvPr id="47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71" name="It's very often that a service contains many micro services…"/>
          <p:cNvSpPr txBox="1"/>
          <p:nvPr/>
        </p:nvSpPr>
        <p:spPr>
          <a:xfrm>
            <a:off x="3435050" y="4131073"/>
            <a:ext cx="18705051" cy="8769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It's very often that a service contains many micro services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We can create containers for each of them and use "volume" to share the file/source/db.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However, it's recommended to use "</a:t>
            </a:r>
            <a:r>
              <a:rPr>
                <a:solidFill>
                  <a:srgbClr val="73FDFF"/>
                </a:solidFill>
              </a:rPr>
              <a:t>docker-compose</a:t>
            </a:r>
            <a:r>
              <a:t>" instead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For details, please refer the </a:t>
            </a:r>
            <a:r>
              <a:rPr u="sng">
                <a:hlinkClick r:id="rId2" invalidUrl="" action="" tgtFrame="" tooltip="" history="1" highlightClick="0" endSnd="0"/>
              </a:rPr>
              <a:t>original docs</a:t>
            </a:r>
          </a:p>
          <a:p>
            <a:pPr lvl="2" marL="2108200" indent="-838200" algn="l" defTabSz="457200">
              <a:lnSpc>
                <a:spcPct val="120000"/>
              </a:lnSpc>
              <a:spcBef>
                <a:spcPts val="600"/>
              </a:spcBef>
              <a:buSzPct val="125000"/>
              <a:buChar char="•"/>
              <a:defRPr b="0" spc="300" sz="50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Basically, you write the script in a "</a:t>
            </a:r>
            <a:r>
              <a:rPr>
                <a:solidFill>
                  <a:srgbClr val="73FDFF"/>
                </a:solidFill>
              </a:rPr>
              <a:t>docker-compose.yml</a:t>
            </a:r>
            <a:r>
              <a:t>" file, and use "</a:t>
            </a:r>
            <a:r>
              <a:rPr>
                <a:solidFill>
                  <a:srgbClr val="73FDFF"/>
                </a:solidFill>
              </a:rPr>
              <a:t>docker-compose up -d</a:t>
            </a:r>
            <a:r>
              <a:t>" and "</a:t>
            </a:r>
            <a:r>
              <a:rPr>
                <a:solidFill>
                  <a:srgbClr val="73FDFF"/>
                </a:solidFill>
              </a:rPr>
              <a:t>docker-compose down</a:t>
            </a:r>
            <a:r>
              <a:t>" to run and stop the composed containers, respectively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A docker-compose.yml example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A docker-compose.yml example</a:t>
            </a:r>
          </a:p>
        </p:txBody>
      </p:sp>
      <p:sp>
        <p:nvSpPr>
          <p:cNvPr id="474" name="version: &quot;3.7&quot;…"/>
          <p:cNvSpPr txBox="1"/>
          <p:nvPr>
            <p:ph type="body" idx="23"/>
          </p:nvPr>
        </p:nvSpPr>
        <p:spPr>
          <a:xfrm>
            <a:off x="2849772" y="1872184"/>
            <a:ext cx="18684456" cy="12006581"/>
          </a:xfrm>
          <a:prstGeom prst="rect">
            <a:avLst/>
          </a:prstGeom>
        </p:spPr>
        <p:txBody>
          <a:bodyPr/>
          <a:lstStyle/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version: "3.7"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services: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app: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image: node:12-alpine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command: sh -c "yarn install &amp;&amp; yarn run dev"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ports: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- 3000:3000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working_dir: /app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volumes: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- ./:/app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environment: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MYSQL_HOST: mysql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MYSQL_USER: root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MYSQL_PASSWORD: secret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MYSQL_DB: todos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mysql: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image: mysql:5.7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volumes: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- todo-mysql-data:/var/lib/mysql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environment: 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MYSQL_ROOT_PASSWORD: secret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MYSQL_DATABASE: todos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volumes:</a:t>
            </a:r>
          </a:p>
          <a:p>
            <a:pPr defTabSz="1828433">
              <a:lnSpc>
                <a:spcPct val="80000"/>
              </a:lnSpc>
              <a:spcBef>
                <a:spcPts val="0"/>
              </a:spcBef>
              <a:defRPr sz="3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todo-mysql-data:</a:t>
            </a:r>
          </a:p>
        </p:txBody>
      </p:sp>
      <p:sp>
        <p:nvSpPr>
          <p:cNvPr id="47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一個土炮的 deployment 實驗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一個土炮的 deployment 實驗</a:t>
            </a:r>
          </a:p>
        </p:txBody>
      </p:sp>
      <p:sp>
        <p:nvSpPr>
          <p:cNvPr id="237" name="先把你的 HW#8 跑起來…"/>
          <p:cNvSpPr txBox="1"/>
          <p:nvPr>
            <p:ph type="body" idx="22"/>
          </p:nvPr>
        </p:nvSpPr>
        <p:spPr>
          <a:xfrm>
            <a:off x="1705212" y="3311319"/>
            <a:ext cx="11175283" cy="195935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pc="180" sz="6000"/>
            </a:pPr>
            <a:r>
              <a:t>先把你的 HW#8 跑起來</a:t>
            </a:r>
          </a:p>
          <a:p>
            <a:pPr>
              <a:defRPr spc="180" sz="6000"/>
            </a:pPr>
            <a:r>
              <a:t>注意前端 yarn start 後的訊息</a:t>
            </a:r>
          </a:p>
        </p:txBody>
      </p:sp>
      <p:sp>
        <p:nvSpPr>
          <p:cNvPr id="238" name="幻燈片編號"/>
          <p:cNvSpPr txBox="1"/>
          <p:nvPr>
            <p:ph type="sldNum" sz="quarter" idx="2"/>
          </p:nvPr>
        </p:nvSpPr>
        <p:spPr>
          <a:xfrm>
            <a:off x="23516021" y="12798091"/>
            <a:ext cx="681719" cy="4597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9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41403" y="5770070"/>
            <a:ext cx="10502901" cy="6477001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圓角矩形"/>
          <p:cNvSpPr/>
          <p:nvPr/>
        </p:nvSpPr>
        <p:spPr>
          <a:xfrm>
            <a:off x="2218798" y="7389334"/>
            <a:ext cx="5773152" cy="281748"/>
          </a:xfrm>
          <a:prstGeom prst="roundRect">
            <a:avLst>
              <a:gd name="adj" fmla="val 50000"/>
            </a:avLst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1" name="在同個網域下，打開 browser 輸入該網址試試看！"/>
          <p:cNvSpPr txBox="1"/>
          <p:nvPr/>
        </p:nvSpPr>
        <p:spPr>
          <a:xfrm>
            <a:off x="12899986" y="10885018"/>
            <a:ext cx="10502901" cy="1806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20000"/>
              </a:lnSpc>
              <a:defRPr b="0" spc="180" sz="6000">
                <a:solidFill>
                  <a:srgbClr val="FFFFFF"/>
                </a:solidFill>
                <a:latin typeface="Heiti TC Medium"/>
                <a:ea typeface="Heiti TC Medium"/>
                <a:cs typeface="Heiti TC Medium"/>
                <a:sym typeface="Heiti TC Medium"/>
              </a:defRPr>
            </a:pPr>
            <a:r>
              <a:t>在同個網域下，打開</a:t>
            </a:r>
            <a:br/>
            <a:r>
              <a:t>browser 輸入該網址試試看！</a:t>
            </a:r>
          </a:p>
        </p:txBody>
      </p:sp>
      <p:pic>
        <p:nvPicPr>
          <p:cNvPr id="242" name="影像" descr="影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50937" y="3041649"/>
            <a:ext cx="8001001" cy="7632701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圓角矩形"/>
          <p:cNvSpPr/>
          <p:nvPr/>
        </p:nvSpPr>
        <p:spPr>
          <a:xfrm>
            <a:off x="15816841" y="3595464"/>
            <a:ext cx="4213615" cy="396241"/>
          </a:xfrm>
          <a:prstGeom prst="roundRect">
            <a:avLst>
              <a:gd name="adj" fmla="val 48077"/>
            </a:avLst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" dur="3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"/>
                            </p:stCondLst>
                            <p:childTnLst>
                              <p:par>
                                <p:cTn id="15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3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3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3" grpId="3"/>
      <p:bldP build="whole" bldLvl="1" animBg="1" rev="0" advAuto="0" spid="240" grpId="1"/>
      <p:bldP build="whole" bldLvl="1" animBg="1" rev="0" advAuto="0" spid="242" grpId="2"/>
      <p:bldP build="whole" bldLvl="1" animBg="1" rev="0" advAuto="0" spid="241" grpId="4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總之，要用 docker 在雲端 server/vm 部署後端…"/>
          <p:cNvSpPr txBox="1"/>
          <p:nvPr>
            <p:ph type="body" idx="21"/>
          </p:nvPr>
        </p:nvSpPr>
        <p:spPr>
          <a:xfrm>
            <a:off x="3441359" y="3118482"/>
            <a:ext cx="17501283" cy="747903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70000"/>
              </a:lnSpc>
              <a:defRPr spc="180" sz="6000"/>
            </a:pPr>
            <a:r>
              <a:t>總之，要用 docker 在雲端 server/vm 部署後端</a:t>
            </a:r>
          </a:p>
          <a:p>
            <a:pPr>
              <a:lnSpc>
                <a:spcPct val="170000"/>
              </a:lnSpc>
              <a:defRPr spc="180" sz="6000"/>
            </a:pPr>
            <a:r>
              <a:t>你可以在 local set up 好 docker 之後 </a:t>
            </a:r>
          </a:p>
          <a:p>
            <a:pPr>
              <a:lnSpc>
                <a:spcPct val="170000"/>
              </a:lnSpc>
              <a:defRPr spc="180" sz="6000"/>
            </a:pPr>
            <a:r>
              <a:t>(i.e. 寫好 docker-compose.yml 檔)</a:t>
            </a:r>
          </a:p>
          <a:p>
            <a:pPr>
              <a:lnSpc>
                <a:spcPct val="170000"/>
              </a:lnSpc>
              <a:defRPr spc="180" sz="6000"/>
            </a:pPr>
            <a:r>
              <a:t>push 到 GitHub, </a:t>
            </a:r>
          </a:p>
          <a:p>
            <a:pPr>
              <a:lnSpc>
                <a:spcPct val="170000"/>
              </a:lnSpc>
              <a:defRPr spc="180" sz="6000"/>
            </a:pPr>
            <a:r>
              <a:t>然後再到雲端 server 把 repo pull 下來，</a:t>
            </a:r>
          </a:p>
          <a:p>
            <a:pPr>
              <a:lnSpc>
                <a:spcPct val="170000"/>
              </a:lnSpc>
              <a:defRPr spc="180" sz="6000"/>
            </a:pPr>
            <a:r>
              <a:t>最後再跑 "docker-compose up -d" 就好了！</a:t>
            </a:r>
          </a:p>
        </p:txBody>
      </p:sp>
      <p:sp>
        <p:nvSpPr>
          <p:cNvPr id="47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最後，如果你想要建造一個…"/>
          <p:cNvSpPr txBox="1"/>
          <p:nvPr>
            <p:ph type="body" idx="21"/>
          </p:nvPr>
        </p:nvSpPr>
        <p:spPr>
          <a:xfrm>
            <a:off x="4653022" y="1245207"/>
            <a:ext cx="15446911" cy="1122558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pc="197" sz="6600"/>
            </a:pPr>
            <a:r>
              <a:t>最後，如果你想要建造一個</a:t>
            </a:r>
          </a:p>
          <a:p>
            <a:pPr>
              <a:defRPr spc="197" sz="6600"/>
            </a:pPr>
            <a:r>
              <a:t>比較專業的 project</a:t>
            </a:r>
          </a:p>
          <a:p>
            <a:pPr>
              <a:spcBef>
                <a:spcPts val="1600"/>
              </a:spcBef>
              <a:defRPr spc="197" sz="6600"/>
            </a:pPr>
            <a:r>
              <a:t>至少底下幾件事情你要去做：</a:t>
            </a:r>
          </a:p>
          <a:p>
            <a:pPr marL="4021666" indent="-1481666" algn="l">
              <a:buSzPct val="100000"/>
              <a:buAutoNum type="arabicPeriod" startAt="1"/>
              <a:defRPr spc="180" sz="6000"/>
            </a:pPr>
            <a:r>
              <a:t>學習並使用 authentication</a:t>
            </a:r>
          </a:p>
          <a:p>
            <a:pPr marL="4021666" indent="-1481666" algn="l">
              <a:buSzPct val="100000"/>
              <a:buAutoNum type="arabicPeriod" startAt="1"/>
              <a:defRPr spc="180" sz="6000"/>
            </a:pPr>
            <a:r>
              <a:t>Coding style &amp; linter</a:t>
            </a:r>
          </a:p>
          <a:p>
            <a:pPr marL="4021666" indent="-1481666" algn="l">
              <a:buSzPct val="100000"/>
              <a:buAutoNum type="arabicPeriod" startAt="1"/>
              <a:defRPr spc="180" sz="6000"/>
            </a:pPr>
            <a:r>
              <a:t>(先)寫測試</a:t>
            </a:r>
          </a:p>
          <a:p>
            <a:pPr marL="4021666" indent="-1481666" algn="l">
              <a:buSzPct val="100000"/>
              <a:buAutoNum type="arabicPeriod" startAt="1"/>
              <a:defRPr spc="180" sz="6000"/>
            </a:pPr>
            <a:r>
              <a:t>CI/CD 環境</a:t>
            </a:r>
          </a:p>
          <a:p>
            <a:pPr marL="4021666" indent="-1481666" algn="l">
              <a:buSzPct val="100000"/>
              <a:buAutoNum type="arabicPeriod" startAt="1"/>
              <a:defRPr spc="180" sz="6000"/>
            </a:pPr>
            <a:r>
              <a:t>自動錯誤偵測</a:t>
            </a:r>
          </a:p>
          <a:p>
            <a:pPr marL="4021666" indent="-1481666" algn="l">
              <a:buSzPct val="100000"/>
              <a:buAutoNum type="arabicPeriod" startAt="1"/>
              <a:defRPr spc="180" sz="6000"/>
            </a:pPr>
            <a:r>
              <a:t>服務使用狀態監測</a:t>
            </a:r>
          </a:p>
          <a:p>
            <a:pPr marL="4021666" indent="-1481666" algn="l">
              <a:buSzPct val="100000"/>
              <a:buAutoNum type="arabicPeriod" startAt="1"/>
              <a:defRPr spc="180" sz="6000"/>
            </a:pPr>
            <a:r>
              <a:t>使用者行為追蹤</a:t>
            </a:r>
          </a:p>
        </p:txBody>
      </p:sp>
      <p:sp>
        <p:nvSpPr>
          <p:cNvPr id="48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84" name="影像" descr="影像"/>
          <p:cNvPicPr>
            <a:picLocks noChangeAspect="1"/>
          </p:cNvPicPr>
          <p:nvPr/>
        </p:nvPicPr>
        <p:blipFill>
          <a:blip r:embed="rId2">
            <a:extLst/>
          </a:blip>
          <a:srcRect l="13334" t="19493" r="12530" b="19373"/>
          <a:stretch>
            <a:fillRect/>
          </a:stretch>
        </p:blipFill>
        <p:spPr>
          <a:xfrm>
            <a:off x="5961483" y="3967989"/>
            <a:ext cx="12461035" cy="57800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0" h="21506" fill="norm" stroke="1" extrusionOk="0">
                <a:moveTo>
                  <a:pt x="5045" y="0"/>
                </a:moveTo>
                <a:cubicBezTo>
                  <a:pt x="4681" y="1"/>
                  <a:pt x="4314" y="43"/>
                  <a:pt x="4117" y="126"/>
                </a:cubicBezTo>
                <a:cubicBezTo>
                  <a:pt x="3366" y="441"/>
                  <a:pt x="2578" y="1206"/>
                  <a:pt x="1939" y="2240"/>
                </a:cubicBezTo>
                <a:cubicBezTo>
                  <a:pt x="740" y="4181"/>
                  <a:pt x="7" y="7484"/>
                  <a:pt x="0" y="10783"/>
                </a:cubicBezTo>
                <a:cubicBezTo>
                  <a:pt x="-1" y="11254"/>
                  <a:pt x="13" y="11724"/>
                  <a:pt x="43" y="12192"/>
                </a:cubicBezTo>
                <a:cubicBezTo>
                  <a:pt x="260" y="15642"/>
                  <a:pt x="1268" y="18748"/>
                  <a:pt x="2672" y="20285"/>
                </a:cubicBezTo>
                <a:cubicBezTo>
                  <a:pt x="3182" y="20844"/>
                  <a:pt x="3476" y="21072"/>
                  <a:pt x="4038" y="21344"/>
                </a:cubicBezTo>
                <a:cubicBezTo>
                  <a:pt x="4568" y="21600"/>
                  <a:pt x="5739" y="21544"/>
                  <a:pt x="6273" y="21238"/>
                </a:cubicBezTo>
                <a:cubicBezTo>
                  <a:pt x="8436" y="19998"/>
                  <a:pt x="9930" y="16042"/>
                  <a:pt x="10028" y="11298"/>
                </a:cubicBezTo>
                <a:cubicBezTo>
                  <a:pt x="10070" y="9240"/>
                  <a:pt x="9958" y="8042"/>
                  <a:pt x="9541" y="6142"/>
                </a:cubicBezTo>
                <a:cubicBezTo>
                  <a:pt x="8842" y="2952"/>
                  <a:pt x="7598" y="868"/>
                  <a:pt x="5951" y="124"/>
                </a:cubicBezTo>
                <a:cubicBezTo>
                  <a:pt x="5768" y="42"/>
                  <a:pt x="5408" y="0"/>
                  <a:pt x="5045" y="0"/>
                </a:cubicBezTo>
                <a:close/>
                <a:moveTo>
                  <a:pt x="21545" y="1075"/>
                </a:moveTo>
                <a:lnTo>
                  <a:pt x="21162" y="1436"/>
                </a:lnTo>
                <a:cubicBezTo>
                  <a:pt x="20468" y="2090"/>
                  <a:pt x="19657" y="2623"/>
                  <a:pt x="19273" y="2680"/>
                </a:cubicBezTo>
                <a:cubicBezTo>
                  <a:pt x="18856" y="2743"/>
                  <a:pt x="18302" y="2469"/>
                  <a:pt x="17546" y="1825"/>
                </a:cubicBezTo>
                <a:cubicBezTo>
                  <a:pt x="17299" y="1615"/>
                  <a:pt x="17075" y="1445"/>
                  <a:pt x="17049" y="1450"/>
                </a:cubicBezTo>
                <a:cubicBezTo>
                  <a:pt x="17022" y="1455"/>
                  <a:pt x="16786" y="1640"/>
                  <a:pt x="16523" y="1861"/>
                </a:cubicBezTo>
                <a:cubicBezTo>
                  <a:pt x="15734" y="2522"/>
                  <a:pt x="15288" y="2743"/>
                  <a:pt x="14872" y="2680"/>
                </a:cubicBezTo>
                <a:cubicBezTo>
                  <a:pt x="14469" y="2620"/>
                  <a:pt x="13836" y="2212"/>
                  <a:pt x="13067" y="1518"/>
                </a:cubicBezTo>
                <a:cubicBezTo>
                  <a:pt x="12788" y="1268"/>
                  <a:pt x="12556" y="1074"/>
                  <a:pt x="12549" y="1089"/>
                </a:cubicBezTo>
                <a:cubicBezTo>
                  <a:pt x="12543" y="1103"/>
                  <a:pt x="12556" y="2133"/>
                  <a:pt x="12577" y="3377"/>
                </a:cubicBezTo>
                <a:cubicBezTo>
                  <a:pt x="12618" y="5757"/>
                  <a:pt x="12700" y="7228"/>
                  <a:pt x="12887" y="8933"/>
                </a:cubicBezTo>
                <a:cubicBezTo>
                  <a:pt x="13444" y="14009"/>
                  <a:pt x="14779" y="18053"/>
                  <a:pt x="16523" y="19946"/>
                </a:cubicBezTo>
                <a:cubicBezTo>
                  <a:pt x="17011" y="20476"/>
                  <a:pt x="17088" y="20483"/>
                  <a:pt x="17528" y="20036"/>
                </a:cubicBezTo>
                <a:cubicBezTo>
                  <a:pt x="18337" y="19213"/>
                  <a:pt x="19293" y="17424"/>
                  <a:pt x="19879" y="15640"/>
                </a:cubicBezTo>
                <a:cubicBezTo>
                  <a:pt x="20979" y="12286"/>
                  <a:pt x="21599" y="7485"/>
                  <a:pt x="21558" y="2638"/>
                </a:cubicBezTo>
                <a:lnTo>
                  <a:pt x="21545" y="1075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bcrypt 是 node.js 生態系裡頭一個輕量，但很受歡迎的密碼加密套件，每週有近 60 萬次的下載量"/>
          <p:cNvSpPr txBox="1"/>
          <p:nvPr>
            <p:ph type="body" idx="21"/>
          </p:nvPr>
        </p:nvSpPr>
        <p:spPr>
          <a:xfrm>
            <a:off x="5650898" y="4133086"/>
            <a:ext cx="13082204" cy="54498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bcrypt 是 node.js 生態系裡頭一個輕量，但很受歡迎的密碼加密套件，每週有近 60 萬次的下載量</a:t>
            </a:r>
          </a:p>
        </p:txBody>
      </p:sp>
      <p:sp>
        <p:nvSpPr>
          <p:cNvPr id="48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A very simple example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A very simple example</a:t>
            </a:r>
          </a:p>
        </p:txBody>
      </p:sp>
      <p:sp>
        <p:nvSpPr>
          <p:cNvPr id="490" name="Again, let's make a simple backend from scratch"/>
          <p:cNvSpPr txBox="1"/>
          <p:nvPr>
            <p:ph type="body" idx="22"/>
          </p:nvPr>
        </p:nvSpPr>
        <p:spPr>
          <a:xfrm>
            <a:off x="2839474" y="2814309"/>
            <a:ext cx="18705052" cy="7675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838200" indent="-838200">
              <a:defRPr spc="312" sz="5200"/>
            </a:lvl1pPr>
          </a:lstStyle>
          <a:p>
            <a:pPr/>
            <a:r>
              <a:t>Again, let's make a simple backend from scratch</a:t>
            </a:r>
          </a:p>
        </p:txBody>
      </p:sp>
      <p:sp>
        <p:nvSpPr>
          <p:cNvPr id="491" name="&gt; mkdir simple_passwd &amp;&amp; cd simple_passwd…"/>
          <p:cNvSpPr txBox="1"/>
          <p:nvPr>
            <p:ph type="body" idx="23"/>
          </p:nvPr>
        </p:nvSpPr>
        <p:spPr>
          <a:xfrm>
            <a:off x="2849772" y="3827484"/>
            <a:ext cx="18684456" cy="9423400"/>
          </a:xfrm>
          <a:prstGeom prst="rect">
            <a:avLst/>
          </a:prstGeom>
        </p:spPr>
        <p:txBody>
          <a:bodyPr/>
          <a:lstStyle/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&gt; mkdir simple_passwd &amp;&amp; cd simple_passwd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&gt; yarn init -y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&gt; Add the following to "package.json"</a:t>
            </a:r>
            <a:br/>
            <a:r>
              <a:t>  "scripts": </a:t>
            </a:r>
            <a:r>
              <a:rPr>
                <a:solidFill>
                  <a:srgbClr val="D53BD3"/>
                </a:solidFill>
              </a:rPr>
              <a:t>{</a:t>
            </a:r>
            <a:endParaRPr>
              <a:solidFill>
                <a:srgbClr val="D53BD3"/>
              </a:solidFill>
            </a:endParaRP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"</a:t>
            </a:r>
            <a:r>
              <a:rPr>
                <a:solidFill>
                  <a:srgbClr val="CD7923"/>
                </a:solidFill>
              </a:rPr>
              <a:t>start</a:t>
            </a:r>
            <a:r>
              <a:t>": "nodemon --exec babel-node src/index.js"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>
                <a:solidFill>
                  <a:srgbClr val="D53BD3"/>
                </a:solidFill>
              </a:rPr>
              <a:t>}</a:t>
            </a:r>
            <a:r>
              <a:t>,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&gt; Create a new file ".babelrc"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{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"presets": [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"@babel/preset-env"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]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}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&gt; yarn add -D @babel/node @babel/core @babel/preset-env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&gt; Create a new file "src/index.js"</a:t>
            </a:r>
            <a:br/>
            <a:r>
              <a:t>  console.log("Hello, World!")</a:t>
            </a:r>
          </a:p>
          <a:p>
            <a:pPr defTabSz="1828433">
              <a:spcBef>
                <a:spcPts val="0"/>
              </a:spcBef>
              <a:defRPr sz="4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&gt; yarn start  // 是否成功看到 Hello, World!</a:t>
            </a:r>
          </a:p>
        </p:txBody>
      </p:sp>
      <p:sp>
        <p:nvSpPr>
          <p:cNvPr id="49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Adding bcrypt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Adding bcrypt </a:t>
            </a:r>
          </a:p>
        </p:txBody>
      </p:sp>
      <p:sp>
        <p:nvSpPr>
          <p:cNvPr id="495" name="yarn add bcrypt…"/>
          <p:cNvSpPr txBox="1"/>
          <p:nvPr>
            <p:ph type="body" idx="22"/>
          </p:nvPr>
        </p:nvSpPr>
        <p:spPr>
          <a:xfrm>
            <a:off x="2839474" y="2297697"/>
            <a:ext cx="18705052" cy="18010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10000"/>
              </a:lnSpc>
            </a:pPr>
            <a:r>
              <a:t>yarn add bcrypt</a:t>
            </a:r>
          </a:p>
          <a:p>
            <a:pPr>
              <a:lnSpc>
                <a:spcPct val="110000"/>
              </a:lnSpc>
            </a:pPr>
            <a:r>
              <a:t>Modify "src/index.js" to —</a:t>
            </a:r>
          </a:p>
        </p:txBody>
      </p:sp>
      <p:sp>
        <p:nvSpPr>
          <p:cNvPr id="496" name="import bcrypt from &quot;bcrypt&quot;;…"/>
          <p:cNvSpPr txBox="1"/>
          <p:nvPr>
            <p:ph type="body" idx="23"/>
          </p:nvPr>
        </p:nvSpPr>
        <p:spPr>
          <a:xfrm>
            <a:off x="2849772" y="4362404"/>
            <a:ext cx="18684456" cy="8796021"/>
          </a:xfrm>
          <a:prstGeom prst="rect">
            <a:avLst/>
          </a:prstGeom>
        </p:spPr>
        <p:txBody>
          <a:bodyPr/>
          <a:lstStyle/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CD7923"/>
                </a:solidFill>
              </a:rPr>
              <a:t>import</a:t>
            </a:r>
            <a:r>
              <a:t> bcrypt from </a:t>
            </a:r>
            <a:r>
              <a:rPr>
                <a:solidFill>
                  <a:srgbClr val="C33720"/>
                </a:solidFill>
              </a:rPr>
              <a:t>"bcrypt"</a:t>
            </a:r>
            <a:r>
              <a:t>;  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CD7923"/>
                </a:solidFill>
              </a:rPr>
              <a:t>const</a:t>
            </a:r>
            <a:r>
              <a:t> saltRounds = 10;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CD7923"/>
                </a:solidFill>
              </a:rPr>
              <a:t>const</a:t>
            </a:r>
            <a:r>
              <a:t> myPassword = </a:t>
            </a:r>
            <a:r>
              <a:rPr>
                <a:solidFill>
                  <a:srgbClr val="C33720"/>
                </a:solidFill>
              </a:rPr>
              <a:t>'password1'</a:t>
            </a:r>
            <a:r>
              <a:t>;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CD7923"/>
                </a:solidFill>
              </a:rPr>
              <a:t>const</a:t>
            </a:r>
            <a:r>
              <a:t> testPassword = </a:t>
            </a:r>
            <a:r>
              <a:rPr>
                <a:solidFill>
                  <a:srgbClr val="C33720"/>
                </a:solidFill>
              </a:rPr>
              <a:t>'password2'</a:t>
            </a:r>
            <a:r>
              <a:t>;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C3372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CD7923"/>
                </a:solidFill>
              </a:rPr>
              <a:t>const</a:t>
            </a:r>
            <a:r>
              <a:rPr>
                <a:solidFill>
                  <a:srgbClr val="000000"/>
                </a:solidFill>
              </a:rPr>
              <a:t> myHash =</a:t>
            </a:r>
            <a:r>
              <a:t>'$2b$10$Ii0DAbr2qUVFfMElKVkaSec.fLTgaJITTCnFMn84G1uj4o.dk3WdC'</a:t>
            </a:r>
            <a:r>
              <a:rPr>
                <a:solidFill>
                  <a:srgbClr val="000000"/>
                </a:solidFill>
              </a:rPr>
              <a:t>; 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5230E1"/>
                </a:solidFill>
              </a:rPr>
              <a:t>// for testing purpose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(async () =&gt; </a:t>
            </a:r>
            <a:r>
              <a:rPr>
                <a:solidFill>
                  <a:srgbClr val="33BBC8"/>
                </a:solidFill>
              </a:rPr>
              <a:t>{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</a:t>
            </a:r>
            <a:r>
              <a:rPr>
                <a:solidFill>
                  <a:srgbClr val="CD7923"/>
                </a:solidFill>
              </a:rPr>
              <a:t>const</a:t>
            </a:r>
            <a:r>
              <a:t> hash = await bcrypt.hash(myPassword, saltRounds)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console.log(hash)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console.log(myPassword)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</a:t>
            </a:r>
            <a:r>
              <a:rPr>
                <a:solidFill>
                  <a:srgbClr val="CD7923"/>
                </a:solidFill>
              </a:rPr>
              <a:t>const</a:t>
            </a:r>
            <a:r>
              <a:t> res = await bcrypt.compare(myPassword, myHash)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console.log(res)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</a:t>
            </a:r>
            <a:r>
              <a:rPr>
                <a:solidFill>
                  <a:srgbClr val="CD7923"/>
                </a:solidFill>
              </a:rPr>
              <a:t>const</a:t>
            </a:r>
            <a:r>
              <a:t> res2 = await bcrypt.compare(testPassword, myHash)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console.log(res2)</a:t>
            </a:r>
          </a:p>
          <a:p>
            <a:pPr defTabSz="12700"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33BBC8"/>
                </a:solidFill>
              </a:rPr>
              <a:t>}</a:t>
            </a:r>
            <a:r>
              <a:t>)()</a:t>
            </a:r>
          </a:p>
        </p:txBody>
      </p:sp>
      <p:sp>
        <p:nvSpPr>
          <p:cNvPr id="49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98" name="再跑一次看看！ hash 還是一樣嗎？"/>
          <p:cNvSpPr txBox="1"/>
          <p:nvPr/>
        </p:nvSpPr>
        <p:spPr>
          <a:xfrm>
            <a:off x="13898523" y="2308403"/>
            <a:ext cx="7901869" cy="1779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40000"/>
              </a:lnSpc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再跑一次看看！</a:t>
            </a:r>
            <a:br/>
            <a:r>
              <a:t>hash 還是一樣嗎？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98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Making it practical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Making it practical</a:t>
            </a:r>
          </a:p>
        </p:txBody>
      </p:sp>
      <p:sp>
        <p:nvSpPr>
          <p:cNvPr id="501" name="Of course, in real-life example, 我們不會把 hash key 放在程式碼裡…"/>
          <p:cNvSpPr txBox="1"/>
          <p:nvPr>
            <p:ph type="body" idx="22"/>
          </p:nvPr>
        </p:nvSpPr>
        <p:spPr>
          <a:xfrm>
            <a:off x="2839474" y="5165868"/>
            <a:ext cx="18705052" cy="497063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Of course, in real-life example, 我們不會把 hash key 放在程式碼裡</a:t>
            </a:r>
          </a:p>
          <a:p>
            <a:pPr lvl="2" marL="2108200" indent="-838200" defTabSz="457200">
              <a:lnSpc>
                <a:spcPct val="140000"/>
              </a:lnSpc>
              <a:spcBef>
                <a:spcPts val="1800"/>
              </a:spcBef>
              <a:buSzPct val="125000"/>
              <a:buChar char="•"/>
              <a:defRPr spc="324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把 hash key 以及 encrypted password 存放在 DB, 當 user 從前端輸入帳密之後，傳送到後端來比對，成功才可以登入，由後端送出後續的服務。</a:t>
            </a:r>
          </a:p>
        </p:txBody>
      </p:sp>
      <p:sp>
        <p:nvSpPr>
          <p:cNvPr id="50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Coding Styles and Lint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Coding Styles and Linter</a:t>
            </a:r>
          </a:p>
        </p:txBody>
      </p:sp>
      <p:sp>
        <p:nvSpPr>
          <p:cNvPr id="505" name="寫程式其實是很 ego 的事情…"/>
          <p:cNvSpPr txBox="1"/>
          <p:nvPr>
            <p:ph type="body" idx="22"/>
          </p:nvPr>
        </p:nvSpPr>
        <p:spPr>
          <a:xfrm>
            <a:off x="2839474" y="3589425"/>
            <a:ext cx="18705052" cy="862166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寫程式其實是很 ego 的事情</a:t>
            </a:r>
          </a:p>
          <a:p>
            <a:pPr/>
            <a:r>
              <a:t>常常會對別人的 code 看不順眼</a:t>
            </a:r>
          </a:p>
          <a:p>
            <a:pPr/>
            <a:r>
              <a:t>因此，規範一些 coding styles (e.g. 命名原則、大小寫、空白鍵、括號... etc)，可以有助於團隊合作的和諧</a:t>
            </a:r>
          </a:p>
          <a:p>
            <a:pPr/>
            <a:r>
              <a:t>為了實踐這樣的規範，可以使用一些 linting tools or plug-ins 來進行檢查</a:t>
            </a:r>
          </a:p>
          <a:p>
            <a:pPr/>
            <a:r>
              <a:t>一些有名的工具像是 </a:t>
            </a:r>
            <a:r>
              <a:rPr u="sng">
                <a:hlinkClick r:id="rId2" invalidUrl="" action="" tgtFrame="" tooltip="" history="1" highlightClick="0" endSnd="0"/>
              </a:rPr>
              <a:t>ESLint</a:t>
            </a:r>
            <a:r>
              <a:t>, 以及大家廣為稱頌的 coding style 像是 </a:t>
            </a:r>
            <a:r>
              <a:rPr u="sng">
                <a:hlinkClick r:id="rId3" invalidUrl="" action="" tgtFrame="" tooltip="" history="1" highlightClick="0" endSnd="0"/>
              </a:rPr>
              <a:t>AirBnB</a:t>
            </a:r>
          </a:p>
        </p:txBody>
      </p:sp>
      <p:sp>
        <p:nvSpPr>
          <p:cNvPr id="50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寫測試。先寫測試再寫 code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寫測試。先寫測試再寫 code</a:t>
            </a:r>
          </a:p>
        </p:txBody>
      </p:sp>
      <p:sp>
        <p:nvSpPr>
          <p:cNvPr id="509" name="TDD: Test-Driven Development…"/>
          <p:cNvSpPr txBox="1"/>
          <p:nvPr>
            <p:ph type="body" idx="22"/>
          </p:nvPr>
        </p:nvSpPr>
        <p:spPr>
          <a:xfrm>
            <a:off x="2839474" y="3496375"/>
            <a:ext cx="18705052" cy="20082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TDD: Test-Driven Development</a:t>
            </a:r>
          </a:p>
          <a:p>
            <a:pPr/>
            <a:r>
              <a:t>Some popular testing tools for Javascript</a:t>
            </a:r>
          </a:p>
        </p:txBody>
      </p:sp>
      <p:sp>
        <p:nvSpPr>
          <p:cNvPr id="51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11" name="影像" descr="影像"/>
          <p:cNvPicPr>
            <a:picLocks noChangeAspect="1"/>
          </p:cNvPicPr>
          <p:nvPr/>
        </p:nvPicPr>
        <p:blipFill>
          <a:blip r:embed="rId2">
            <a:extLst/>
          </a:blip>
          <a:srcRect l="0" t="66" r="30" b="1828"/>
          <a:stretch>
            <a:fillRect/>
          </a:stretch>
        </p:blipFill>
        <p:spPr>
          <a:xfrm>
            <a:off x="9267428" y="5944720"/>
            <a:ext cx="5849144" cy="66329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6" fill="norm" stroke="1" extrusionOk="0">
                <a:moveTo>
                  <a:pt x="11021" y="0"/>
                </a:moveTo>
                <a:cubicBezTo>
                  <a:pt x="10392" y="9"/>
                  <a:pt x="10171" y="24"/>
                  <a:pt x="10193" y="48"/>
                </a:cubicBezTo>
                <a:cubicBezTo>
                  <a:pt x="10241" y="98"/>
                  <a:pt x="10154" y="158"/>
                  <a:pt x="9732" y="375"/>
                </a:cubicBezTo>
                <a:cubicBezTo>
                  <a:pt x="8974" y="763"/>
                  <a:pt x="8920" y="783"/>
                  <a:pt x="8820" y="734"/>
                </a:cubicBezTo>
                <a:cubicBezTo>
                  <a:pt x="8751" y="700"/>
                  <a:pt x="8734" y="710"/>
                  <a:pt x="8734" y="779"/>
                </a:cubicBezTo>
                <a:cubicBezTo>
                  <a:pt x="8734" y="876"/>
                  <a:pt x="8518" y="996"/>
                  <a:pt x="6844" y="1841"/>
                </a:cubicBezTo>
                <a:cubicBezTo>
                  <a:pt x="6287" y="2122"/>
                  <a:pt x="5695" y="2422"/>
                  <a:pt x="5528" y="2508"/>
                </a:cubicBezTo>
                <a:cubicBezTo>
                  <a:pt x="5362" y="2593"/>
                  <a:pt x="5077" y="2737"/>
                  <a:pt x="4897" y="2827"/>
                </a:cubicBezTo>
                <a:cubicBezTo>
                  <a:pt x="4716" y="2917"/>
                  <a:pt x="4285" y="3136"/>
                  <a:pt x="3938" y="3314"/>
                </a:cubicBezTo>
                <a:cubicBezTo>
                  <a:pt x="3591" y="3492"/>
                  <a:pt x="2989" y="3797"/>
                  <a:pt x="2600" y="3993"/>
                </a:cubicBezTo>
                <a:cubicBezTo>
                  <a:pt x="366" y="5117"/>
                  <a:pt x="381" y="5109"/>
                  <a:pt x="133" y="5506"/>
                </a:cubicBezTo>
                <a:lnTo>
                  <a:pt x="0" y="5719"/>
                </a:lnTo>
                <a:lnTo>
                  <a:pt x="0" y="7870"/>
                </a:lnTo>
                <a:cubicBezTo>
                  <a:pt x="0" y="12775"/>
                  <a:pt x="18" y="15784"/>
                  <a:pt x="48" y="15832"/>
                </a:cubicBezTo>
                <a:cubicBezTo>
                  <a:pt x="75" y="15874"/>
                  <a:pt x="131" y="15979"/>
                  <a:pt x="174" y="16065"/>
                </a:cubicBezTo>
                <a:cubicBezTo>
                  <a:pt x="330" y="16376"/>
                  <a:pt x="397" y="16417"/>
                  <a:pt x="2348" y="17407"/>
                </a:cubicBezTo>
                <a:cubicBezTo>
                  <a:pt x="2709" y="17590"/>
                  <a:pt x="3605" y="18047"/>
                  <a:pt x="4341" y="18421"/>
                </a:cubicBezTo>
                <a:cubicBezTo>
                  <a:pt x="5077" y="18795"/>
                  <a:pt x="6099" y="19313"/>
                  <a:pt x="6613" y="19573"/>
                </a:cubicBezTo>
                <a:cubicBezTo>
                  <a:pt x="7126" y="19834"/>
                  <a:pt x="8149" y="20353"/>
                  <a:pt x="8884" y="20728"/>
                </a:cubicBezTo>
                <a:cubicBezTo>
                  <a:pt x="9620" y="21102"/>
                  <a:pt x="10314" y="21434"/>
                  <a:pt x="10425" y="21466"/>
                </a:cubicBezTo>
                <a:cubicBezTo>
                  <a:pt x="10905" y="21600"/>
                  <a:pt x="11098" y="21545"/>
                  <a:pt x="12288" y="20941"/>
                </a:cubicBezTo>
                <a:cubicBezTo>
                  <a:pt x="12817" y="20672"/>
                  <a:pt x="13865" y="20141"/>
                  <a:pt x="14615" y="19760"/>
                </a:cubicBezTo>
                <a:cubicBezTo>
                  <a:pt x="15365" y="19380"/>
                  <a:pt x="16466" y="18820"/>
                  <a:pt x="17063" y="18516"/>
                </a:cubicBezTo>
                <a:cubicBezTo>
                  <a:pt x="17659" y="18212"/>
                  <a:pt x="18592" y="17740"/>
                  <a:pt x="19133" y="17465"/>
                </a:cubicBezTo>
                <a:cubicBezTo>
                  <a:pt x="19675" y="17190"/>
                  <a:pt x="20323" y="16860"/>
                  <a:pt x="20573" y="16732"/>
                </a:cubicBezTo>
                <a:cubicBezTo>
                  <a:pt x="21120" y="16453"/>
                  <a:pt x="21271" y="16332"/>
                  <a:pt x="21408" y="16066"/>
                </a:cubicBezTo>
                <a:cubicBezTo>
                  <a:pt x="21465" y="15955"/>
                  <a:pt x="21535" y="15829"/>
                  <a:pt x="21560" y="15787"/>
                </a:cubicBezTo>
                <a:cubicBezTo>
                  <a:pt x="21581" y="15752"/>
                  <a:pt x="21593" y="13661"/>
                  <a:pt x="21600" y="10853"/>
                </a:cubicBezTo>
                <a:cubicBezTo>
                  <a:pt x="21593" y="8004"/>
                  <a:pt x="21581" y="5803"/>
                  <a:pt x="21562" y="5770"/>
                </a:cubicBezTo>
                <a:cubicBezTo>
                  <a:pt x="21537" y="5728"/>
                  <a:pt x="21477" y="5610"/>
                  <a:pt x="21430" y="5509"/>
                </a:cubicBezTo>
                <a:cubicBezTo>
                  <a:pt x="21383" y="5407"/>
                  <a:pt x="21260" y="5254"/>
                  <a:pt x="21159" y="5169"/>
                </a:cubicBezTo>
                <a:cubicBezTo>
                  <a:pt x="21058" y="5083"/>
                  <a:pt x="20373" y="4709"/>
                  <a:pt x="19638" y="4335"/>
                </a:cubicBezTo>
                <a:cubicBezTo>
                  <a:pt x="18902" y="3962"/>
                  <a:pt x="17880" y="3443"/>
                  <a:pt x="17366" y="3183"/>
                </a:cubicBezTo>
                <a:cubicBezTo>
                  <a:pt x="16852" y="2922"/>
                  <a:pt x="15830" y="2404"/>
                  <a:pt x="15094" y="2030"/>
                </a:cubicBezTo>
                <a:cubicBezTo>
                  <a:pt x="12355" y="638"/>
                  <a:pt x="11429" y="172"/>
                  <a:pt x="11210" y="80"/>
                </a:cubicBezTo>
                <a:lnTo>
                  <a:pt x="11021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512" name="影像" descr="影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48707" y="6336631"/>
            <a:ext cx="5849145" cy="5849145"/>
          </a:xfrm>
          <a:prstGeom prst="rect">
            <a:avLst/>
          </a:prstGeom>
          <a:ln w="12700">
            <a:miter lim="400000"/>
          </a:ln>
        </p:spPr>
      </p:pic>
      <p:pic>
        <p:nvPicPr>
          <p:cNvPr id="513" name="影像" descr="影像"/>
          <p:cNvPicPr>
            <a:picLocks noChangeAspect="1"/>
          </p:cNvPicPr>
          <p:nvPr/>
        </p:nvPicPr>
        <p:blipFill>
          <a:blip r:embed="rId4">
            <a:extLst/>
          </a:blip>
          <a:srcRect l="5845" t="0" r="5845" b="0"/>
          <a:stretch>
            <a:fillRect/>
          </a:stretch>
        </p:blipFill>
        <p:spPr>
          <a:xfrm>
            <a:off x="15586148" y="6518003"/>
            <a:ext cx="5849160" cy="5486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unning Jest (ref)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  <a:r>
              <a:t>Running Jest </a:t>
            </a:r>
            <a:r>
              <a:rPr spc="323" sz="3600"/>
              <a:t>(</a:t>
            </a:r>
            <a:r>
              <a:rPr u="sng">
                <a:hlinkClick r:id="rId2" invalidUrl="" action="" tgtFrame="" tooltip="" history="1" highlightClick="0" endSnd="0"/>
              </a:rPr>
              <a:t>ref</a:t>
            </a:r>
            <a:r>
              <a:rPr spc="323" sz="3600"/>
              <a:t>)</a:t>
            </a:r>
          </a:p>
        </p:txBody>
      </p:sp>
      <p:sp>
        <p:nvSpPr>
          <p:cNvPr id="516" name="In package.json"/>
          <p:cNvSpPr txBox="1"/>
          <p:nvPr>
            <p:ph type="body" idx="22"/>
          </p:nvPr>
        </p:nvSpPr>
        <p:spPr>
          <a:xfrm>
            <a:off x="2839474" y="4047509"/>
            <a:ext cx="18705052" cy="7922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 package.json</a:t>
            </a:r>
          </a:p>
        </p:txBody>
      </p:sp>
      <p:sp>
        <p:nvSpPr>
          <p:cNvPr id="517" name="scripts: {…"/>
          <p:cNvSpPr txBox="1"/>
          <p:nvPr>
            <p:ph type="body" idx="23"/>
          </p:nvPr>
        </p:nvSpPr>
        <p:spPr>
          <a:xfrm>
            <a:off x="2849772" y="5405827"/>
            <a:ext cx="18684456" cy="2197101"/>
          </a:xfrm>
          <a:prstGeom prst="rect">
            <a:avLst/>
          </a:prstGeom>
        </p:spPr>
        <p:txBody>
          <a:bodyPr/>
          <a:lstStyle/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scripts: {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"test": "jest"</a:t>
            </a:r>
          </a:p>
          <a:p>
            <a:pPr defTabSz="1828433">
              <a:lnSpc>
                <a:spcPct val="100000"/>
              </a:lnSpc>
              <a:spcBef>
                <a:spcPts val="0"/>
              </a:spcBef>
              <a:defRPr sz="46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51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19" name="Write test file (.test.js)"/>
          <p:cNvSpPr txBox="1"/>
          <p:nvPr/>
        </p:nvSpPr>
        <p:spPr>
          <a:xfrm>
            <a:off x="2839474" y="8169018"/>
            <a:ext cx="18705052" cy="7922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838200" indent="-838200" algn="l" defTabSz="457200">
              <a:lnSpc>
                <a:spcPct val="140000"/>
              </a:lnSpc>
              <a:spcBef>
                <a:spcPts val="1800"/>
              </a:spcBef>
              <a:buSzPct val="125000"/>
              <a:buChar char="•"/>
              <a:defRPr b="0" spc="324" sz="5400">
                <a:solidFill>
                  <a:srgbClr val="FFFF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lvl1pPr>
          </a:lstStyle>
          <a:p>
            <a:pPr/>
            <a:r>
              <a:t>Write test file (.test.js)</a:t>
            </a:r>
          </a:p>
        </p:txBody>
      </p:sp>
      <p:sp>
        <p:nvSpPr>
          <p:cNvPr id="520" name="test('Check the result of 5 + ', () =&gt; {…"/>
          <p:cNvSpPr txBox="1"/>
          <p:nvPr/>
        </p:nvSpPr>
        <p:spPr>
          <a:xfrm>
            <a:off x="2849772" y="9527335"/>
            <a:ext cx="18684456" cy="2082801"/>
          </a:xfrm>
          <a:prstGeom prst="rect">
            <a:avLst/>
          </a:prstGeom>
          <a:solidFill>
            <a:srgbClr val="FFFFFF">
              <a:alpha val="89084"/>
            </a:srgbClr>
          </a:solidFill>
          <a:ln w="12700">
            <a:miter lim="400000"/>
          </a:ln>
          <a:effectLst>
            <a:outerShdw sx="100000" sy="100000" kx="0" ky="0" algn="b" rotWithShape="0" blurRad="381000" dist="84195" dir="5400000">
              <a:srgbClr val="A7B4C6">
                <a:alpha val="60643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test('Check the result of 5 + ', () =&gt; {</a:t>
            </a:r>
          </a:p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  expect(5 + 2).toBe(7)</a:t>
            </a:r>
          </a:p>
          <a:p>
            <a:pPr algn="l">
              <a:defRPr b="0" sz="4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})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一個簡單的 Deployment 示意圖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一個簡單的 Deployment 示意圖</a:t>
            </a:r>
          </a:p>
        </p:txBody>
      </p:sp>
      <p:sp>
        <p:nvSpPr>
          <p:cNvPr id="24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7" name="後端  service"/>
          <p:cNvSpPr/>
          <p:nvPr/>
        </p:nvSpPr>
        <p:spPr>
          <a:xfrm>
            <a:off x="2839189" y="4371190"/>
            <a:ext cx="4796532" cy="2469373"/>
          </a:xfrm>
          <a:prstGeom prst="roundRect">
            <a:avLst>
              <a:gd name="adj" fmla="val 15000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b="0" sz="4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後端  service</a:t>
            </a:r>
          </a:p>
        </p:txBody>
      </p:sp>
      <p:sp>
        <p:nvSpPr>
          <p:cNvPr id="248" name="前端  webpage"/>
          <p:cNvSpPr/>
          <p:nvPr/>
        </p:nvSpPr>
        <p:spPr>
          <a:xfrm>
            <a:off x="10215600" y="4371190"/>
            <a:ext cx="4796532" cy="2469372"/>
          </a:xfrm>
          <a:prstGeom prst="roundRect">
            <a:avLst>
              <a:gd name="adj" fmla="val 15000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b="0" sz="4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前端  webpage</a:t>
            </a:r>
          </a:p>
        </p:txBody>
      </p:sp>
      <p:pic>
        <p:nvPicPr>
          <p:cNvPr id="249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39480" y="2790441"/>
            <a:ext cx="5184189" cy="5184189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雙箭頭"/>
          <p:cNvSpPr/>
          <p:nvPr/>
        </p:nvSpPr>
        <p:spPr>
          <a:xfrm>
            <a:off x="7735160" y="5164740"/>
            <a:ext cx="2381001" cy="882273"/>
          </a:xfrm>
          <a:prstGeom prst="leftRightArrow">
            <a:avLst>
              <a:gd name="adj1" fmla="val 48037"/>
              <a:gd name="adj2" fmla="val 54435"/>
            </a:avLst>
          </a:prstGeom>
          <a:solidFill>
            <a:srgbClr val="D6D6D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54" name="群組"/>
          <p:cNvGrpSpPr/>
          <p:nvPr/>
        </p:nvGrpSpPr>
        <p:grpSpPr>
          <a:xfrm>
            <a:off x="3656597" y="6818742"/>
            <a:ext cx="8016987" cy="3151123"/>
            <a:chOff x="0" y="0"/>
            <a:chExt cx="8016986" cy="3151121"/>
          </a:xfrm>
        </p:grpSpPr>
        <p:sp>
          <p:nvSpPr>
            <p:cNvPr id="251" name="Database"/>
            <p:cNvSpPr/>
            <p:nvPr/>
          </p:nvSpPr>
          <p:spPr>
            <a:xfrm>
              <a:off x="0" y="1555683"/>
              <a:ext cx="3161716" cy="1595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fill="norm" stroke="1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945200"/>
            </a:solidFill>
            <a:ln w="25400" cap="flat">
              <a:solidFill>
                <a:srgbClr val="919191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Database</a:t>
              </a:r>
            </a:p>
          </p:txBody>
        </p:sp>
        <p:sp>
          <p:nvSpPr>
            <p:cNvPr id="252" name="雙箭頭"/>
            <p:cNvSpPr/>
            <p:nvPr/>
          </p:nvSpPr>
          <p:spPr>
            <a:xfrm rot="5400000">
              <a:off x="714744" y="424976"/>
              <a:ext cx="1732227" cy="882274"/>
            </a:xfrm>
            <a:prstGeom prst="leftRightArrow">
              <a:avLst>
                <a:gd name="adj1" fmla="val 48037"/>
                <a:gd name="adj2" fmla="val 54435"/>
              </a:avLst>
            </a:prstGeom>
            <a:solidFill>
              <a:srgbClr val="D6D6D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53" name="e.g. mongodb+srv://..."/>
            <p:cNvSpPr txBox="1"/>
            <p:nvPr/>
          </p:nvSpPr>
          <p:spPr>
            <a:xfrm>
              <a:off x="1398725" y="587221"/>
              <a:ext cx="6618262" cy="557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ctr" defTabSz="457200">
                <a:lnSpc>
                  <a:spcPct val="140000"/>
                </a:lnSpc>
                <a:defRPr b="0" spc="107" sz="3600">
                  <a:solidFill>
                    <a:srgbClr val="FFFFFF"/>
                  </a:solidFill>
                  <a:latin typeface="Heiti TC Medium"/>
                  <a:ea typeface="Heiti TC Medium"/>
                  <a:cs typeface="Heiti TC Medium"/>
                  <a:sym typeface="Heiti TC Medium"/>
                </a:defRPr>
              </a:lvl1pPr>
            </a:lstStyle>
            <a:p>
              <a:pPr/>
              <a:r>
                <a:t>e.g. mongodb+srv://...</a:t>
              </a:r>
            </a:p>
          </p:txBody>
        </p:sp>
      </p:grpSp>
      <p:grpSp>
        <p:nvGrpSpPr>
          <p:cNvPr id="257" name="群組"/>
          <p:cNvGrpSpPr/>
          <p:nvPr/>
        </p:nvGrpSpPr>
        <p:grpSpPr>
          <a:xfrm>
            <a:off x="5616530" y="3431904"/>
            <a:ext cx="6618261" cy="1642660"/>
            <a:chOff x="0" y="0"/>
            <a:chExt cx="6618260" cy="1642658"/>
          </a:xfrm>
        </p:grpSpPr>
        <p:sp>
          <p:nvSpPr>
            <p:cNvPr id="255" name="e.g. ws://localhost:5000"/>
            <p:cNvSpPr txBox="1"/>
            <p:nvPr/>
          </p:nvSpPr>
          <p:spPr>
            <a:xfrm>
              <a:off x="0" y="0"/>
              <a:ext cx="6618261" cy="5577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ctr" defTabSz="457200">
                <a:lnSpc>
                  <a:spcPct val="140000"/>
                </a:lnSpc>
                <a:defRPr b="0" spc="107" sz="3600">
                  <a:solidFill>
                    <a:srgbClr val="FFFFFF"/>
                  </a:solidFill>
                  <a:latin typeface="Heiti TC Medium"/>
                  <a:ea typeface="Heiti TC Medium"/>
                  <a:cs typeface="Heiti TC Medium"/>
                  <a:sym typeface="Heiti TC Medium"/>
                </a:defRPr>
              </a:lvl1pPr>
            </a:lstStyle>
            <a:p>
              <a:pPr/>
              <a:r>
                <a:t>e.g. ws://localhost:5000</a:t>
              </a:r>
            </a:p>
          </p:txBody>
        </p:sp>
        <p:sp>
          <p:nvSpPr>
            <p:cNvPr id="256" name="線條"/>
            <p:cNvSpPr/>
            <p:nvPr/>
          </p:nvSpPr>
          <p:spPr>
            <a:xfrm>
              <a:off x="3309130" y="724161"/>
              <a:ext cx="1" cy="918498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261" name="群組"/>
          <p:cNvGrpSpPr/>
          <p:nvPr/>
        </p:nvGrpSpPr>
        <p:grpSpPr>
          <a:xfrm>
            <a:off x="12332812" y="5164740"/>
            <a:ext cx="8378713" cy="3448760"/>
            <a:chOff x="0" y="0"/>
            <a:chExt cx="8378711" cy="3448759"/>
          </a:xfrm>
        </p:grpSpPr>
        <p:sp>
          <p:nvSpPr>
            <p:cNvPr id="258" name="雙箭頭"/>
            <p:cNvSpPr/>
            <p:nvPr/>
          </p:nvSpPr>
          <p:spPr>
            <a:xfrm>
              <a:off x="2888807" y="0"/>
              <a:ext cx="2601098" cy="882273"/>
            </a:xfrm>
            <a:prstGeom prst="leftRightArrow">
              <a:avLst>
                <a:gd name="adj1" fmla="val 48037"/>
                <a:gd name="adj2" fmla="val 54435"/>
              </a:avLst>
            </a:prstGeom>
            <a:solidFill>
              <a:srgbClr val="D6D6D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59" name="e.g. https://www.myservice.com/example/xxx"/>
            <p:cNvSpPr txBox="1"/>
            <p:nvPr/>
          </p:nvSpPr>
          <p:spPr>
            <a:xfrm>
              <a:off x="0" y="2236680"/>
              <a:ext cx="8378712" cy="12120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ctr" defTabSz="457200">
                <a:lnSpc>
                  <a:spcPct val="140000"/>
                </a:lnSpc>
                <a:defRPr b="0" spc="107" sz="3600">
                  <a:solidFill>
                    <a:srgbClr val="FFFFFF"/>
                  </a:solidFill>
                  <a:latin typeface="Heiti TC Medium"/>
                  <a:ea typeface="Heiti TC Medium"/>
                  <a:cs typeface="Heiti TC Medium"/>
                  <a:sym typeface="Heiti TC Medium"/>
                </a:defRPr>
              </a:pPr>
              <a:r>
                <a:t>e.g. </a:t>
              </a:r>
              <a:r>
                <a:rPr u="sng">
                  <a:hlinkClick r:id="rId3" invalidUrl="" action="" tgtFrame="" tooltip="" history="1" highlightClick="0" endSnd="0"/>
                </a:rPr>
                <a:t>https://www.myservice.com/example/xxx</a:t>
              </a:r>
            </a:p>
          </p:txBody>
        </p:sp>
        <p:sp>
          <p:nvSpPr>
            <p:cNvPr id="260" name="線條"/>
            <p:cNvSpPr/>
            <p:nvPr/>
          </p:nvSpPr>
          <p:spPr>
            <a:xfrm flipV="1">
              <a:off x="4189354" y="848788"/>
              <a:ext cx="1" cy="1212080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62" name="所以 deployment 的問題簡單的說， 就是你想把你前後端的程式跑在哪裡？DB 要放哪裡？"/>
          <p:cNvSpPr txBox="1"/>
          <p:nvPr/>
        </p:nvSpPr>
        <p:spPr>
          <a:xfrm>
            <a:off x="2654052" y="10568121"/>
            <a:ext cx="19919628" cy="1959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40000"/>
              </a:lnSpc>
              <a:defRPr b="0" spc="180" sz="6000">
                <a:solidFill>
                  <a:srgbClr val="FFFB00"/>
                </a:solidFill>
                <a:latin typeface="Heiti TC Medium"/>
                <a:ea typeface="Heiti TC Medium"/>
                <a:cs typeface="Heiti TC Medium"/>
                <a:sym typeface="Heiti TC Medium"/>
              </a:defRPr>
            </a:pPr>
            <a:r>
              <a:t>所以 deployment 的問題簡單的說，</a:t>
            </a:r>
            <a:br/>
            <a:r>
              <a:t>就是你想把你前後端的程式跑在哪裡？DB 要放哪裡？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3" dur="4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8" dur="4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Class="entr" nodeType="after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4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4" grpId="2"/>
      <p:bldP build="whole" bldLvl="1" animBg="1" rev="0" advAuto="0" spid="262" grpId="5"/>
      <p:bldP build="whole" bldLvl="1" animBg="1" rev="0" advAuto="0" spid="261" grpId="3"/>
      <p:bldP build="whole" bldLvl="1" animBg="1" rev="0" advAuto="0" spid="257" grpId="1"/>
      <p:bldP build="whole" bldLvl="1" animBg="1" rev="0" advAuto="0" spid="249" grpId="4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Concept of CI/CD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Concept of CI/CD</a:t>
            </a:r>
          </a:p>
        </p:txBody>
      </p:sp>
      <p:sp>
        <p:nvSpPr>
          <p:cNvPr id="523" name="CI/CD introduces ongoing automation and continuous monitoring throughout the lifecycle of apps, from integration and testing phases to delivery and deployment. Taken together, these connected practices are often referred to as a &quot;CI/CD pipeline&quot; and are "/>
          <p:cNvSpPr txBox="1"/>
          <p:nvPr>
            <p:ph type="body" idx="22"/>
          </p:nvPr>
        </p:nvSpPr>
        <p:spPr>
          <a:xfrm>
            <a:off x="2839474" y="3150228"/>
            <a:ext cx="18705052" cy="518213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838200" indent="-838200">
              <a:defRPr spc="252" sz="4200"/>
            </a:pPr>
            <a:r>
              <a:t>CI/CD introduces ongoing automation and continuous monitoring throughout the lifecycle of apps, from integration and testing phases to delivery and deployment. Taken together, these connected practices are often referred to as a "CI/CD pipeline" and are supported by development and operations teams working together in an agile way with either a DevOps or Site reliability engineering (SRE) approach. (</a:t>
            </a:r>
            <a:r>
              <a:rPr u="sng">
                <a:hlinkClick r:id="rId2" invalidUrl="" action="" tgtFrame="" tooltip="" history="1" highlightClick="0" endSnd="0"/>
              </a:rPr>
              <a:t>Ref</a:t>
            </a:r>
            <a:r>
              <a:t>)</a:t>
            </a:r>
          </a:p>
        </p:txBody>
      </p:sp>
      <p:sp>
        <p:nvSpPr>
          <p:cNvPr id="52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527" name="群組"/>
          <p:cNvGrpSpPr/>
          <p:nvPr/>
        </p:nvGrpSpPr>
        <p:grpSpPr>
          <a:xfrm>
            <a:off x="2538247" y="8595226"/>
            <a:ext cx="19307506" cy="4839437"/>
            <a:chOff x="0" y="0"/>
            <a:chExt cx="19307505" cy="4839436"/>
          </a:xfrm>
        </p:grpSpPr>
        <p:sp>
          <p:nvSpPr>
            <p:cNvPr id="525" name="矩形"/>
            <p:cNvSpPr/>
            <p:nvPr/>
          </p:nvSpPr>
          <p:spPr>
            <a:xfrm>
              <a:off x="0" y="55934"/>
              <a:ext cx="19307506" cy="4205400"/>
            </a:xfrm>
            <a:prstGeom prst="rect">
              <a:avLst/>
            </a:prstGeom>
            <a:solidFill>
              <a:srgbClr val="FFFFFF">
                <a:alpha val="8451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pic>
          <p:nvPicPr>
            <p:cNvPr id="526" name="影像" descr="影像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85463" y="0"/>
              <a:ext cx="18336579" cy="48394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CircleCI for Continuous Integration and Delivery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  <a:r>
              <a:t>CircleCI </a:t>
            </a:r>
            <a:r>
              <a:rPr spc="485" sz="5400"/>
              <a:t>for Continuous Integration and Delivery</a:t>
            </a:r>
          </a:p>
        </p:txBody>
      </p:sp>
      <p:sp>
        <p:nvSpPr>
          <p:cNvPr id="530" name="Online tutorial —  https://circleci.com/docs/2.0/tutorials/…"/>
          <p:cNvSpPr txBox="1"/>
          <p:nvPr>
            <p:ph type="body" idx="22"/>
          </p:nvPr>
        </p:nvSpPr>
        <p:spPr>
          <a:xfrm>
            <a:off x="2839474" y="3147136"/>
            <a:ext cx="18705052" cy="299655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Online tutorial — </a:t>
            </a:r>
            <a:br/>
            <a:r>
              <a:rPr u="sng">
                <a:hlinkClick r:id="rId2" invalidUrl="" action="" tgtFrame="" tooltip="" history="1" highlightClick="0" endSnd="0"/>
              </a:rPr>
              <a:t>https://circleci.com/docs/2.0/tutorials/</a:t>
            </a:r>
          </a:p>
          <a:p>
            <a:pPr/>
            <a:r>
              <a:t>Integrating CircleCI with GitHub, Slack…</a:t>
            </a:r>
          </a:p>
        </p:txBody>
      </p:sp>
      <p:sp>
        <p:nvSpPr>
          <p:cNvPr id="53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32" name="影像" descr="影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4663" y="6734676"/>
            <a:ext cx="13957301" cy="8485874"/>
          </a:xfrm>
          <a:prstGeom prst="rect">
            <a:avLst/>
          </a:prstGeom>
          <a:ln w="12700">
            <a:miter lim="400000"/>
          </a:ln>
        </p:spPr>
      </p:pic>
      <p:sp>
        <p:nvSpPr>
          <p:cNvPr id="533" name="矩形"/>
          <p:cNvSpPr/>
          <p:nvPr/>
        </p:nvSpPr>
        <p:spPr>
          <a:xfrm>
            <a:off x="7385050" y="7435850"/>
            <a:ext cx="1175892" cy="335072"/>
          </a:xfrm>
          <a:prstGeom prst="rect">
            <a:avLst/>
          </a:pr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534" name="矩形"/>
          <p:cNvSpPr/>
          <p:nvPr/>
        </p:nvSpPr>
        <p:spPr>
          <a:xfrm>
            <a:off x="14027150" y="7435850"/>
            <a:ext cx="1972560" cy="335072"/>
          </a:xfrm>
          <a:prstGeom prst="rect">
            <a:avLst/>
          </a:pr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535" name="矩形"/>
          <p:cNvSpPr/>
          <p:nvPr/>
        </p:nvSpPr>
        <p:spPr>
          <a:xfrm>
            <a:off x="15005050" y="8337550"/>
            <a:ext cx="936625" cy="335072"/>
          </a:xfrm>
          <a:prstGeom prst="rect">
            <a:avLst/>
          </a:pr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536" name="矩形"/>
          <p:cNvSpPr/>
          <p:nvPr/>
        </p:nvSpPr>
        <p:spPr>
          <a:xfrm>
            <a:off x="6457950" y="10115550"/>
            <a:ext cx="1972560" cy="335072"/>
          </a:xfrm>
          <a:prstGeom prst="rect">
            <a:avLst/>
          </a:pr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當服務上線之後，要隨時注意…"/>
          <p:cNvSpPr txBox="1"/>
          <p:nvPr>
            <p:ph type="body" idx="21"/>
          </p:nvPr>
        </p:nvSpPr>
        <p:spPr>
          <a:xfrm>
            <a:off x="4378704" y="3005833"/>
            <a:ext cx="15626592" cy="770433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60000"/>
              </a:lnSpc>
            </a:pPr>
            <a:r>
              <a:t>當服務上線之後，要隨時注意</a:t>
            </a:r>
          </a:p>
          <a:p>
            <a:pPr>
              <a:lnSpc>
                <a:spcPct val="160000"/>
              </a:lnSpc>
            </a:pPr>
            <a:r>
              <a:t>的是有沒有任何因為程式錯誤、</a:t>
            </a:r>
          </a:p>
          <a:p>
            <a:pPr>
              <a:lnSpc>
                <a:spcPct val="160000"/>
              </a:lnSpc>
            </a:pPr>
            <a:r>
              <a:t>網路狀態、第三方服務中斷等</a:t>
            </a:r>
          </a:p>
          <a:p>
            <a:pPr>
              <a:lnSpc>
                <a:spcPct val="160000"/>
              </a:lnSpc>
            </a:pPr>
            <a:r>
              <a:t>意外情況發生，導致服務</a:t>
            </a:r>
          </a:p>
          <a:p>
            <a:pPr>
              <a:lnSpc>
                <a:spcPct val="160000"/>
              </a:lnSpc>
            </a:pPr>
            <a:r>
              <a:t>出問題，需要立刻處理</a:t>
            </a:r>
          </a:p>
        </p:txBody>
      </p:sp>
      <p:sp>
        <p:nvSpPr>
          <p:cNvPr id="53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entry — Application Monitoring and Error Tracking Software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  <a:r>
              <a:t>Sentry — </a:t>
            </a:r>
            <a:r>
              <a:rPr spc="485" sz="5400"/>
              <a:t>Application Monitoring and Error Tracking Software</a:t>
            </a:r>
          </a:p>
        </p:txBody>
      </p:sp>
      <p:sp>
        <p:nvSpPr>
          <p:cNvPr id="542" name="Founded in San Francisco, 2012.…"/>
          <p:cNvSpPr txBox="1"/>
          <p:nvPr>
            <p:ph type="body" idx="22"/>
          </p:nvPr>
        </p:nvSpPr>
        <p:spPr>
          <a:xfrm>
            <a:off x="2839474" y="2854105"/>
            <a:ext cx="18705052" cy="49306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838200" indent="-838200">
              <a:lnSpc>
                <a:spcPct val="120000"/>
              </a:lnSpc>
              <a:defRPr spc="276" sz="4600"/>
            </a:pPr>
            <a:r>
              <a:t>Founded in San Francisco, 2012.</a:t>
            </a:r>
          </a:p>
          <a:p>
            <a:pPr marL="838200" indent="-838200">
              <a:lnSpc>
                <a:spcPct val="120000"/>
              </a:lnSpc>
              <a:defRPr spc="276" sz="4600"/>
            </a:pPr>
            <a:r>
              <a:t>Total funding: US$66.5M</a:t>
            </a:r>
          </a:p>
          <a:p>
            <a:pPr marL="838200" indent="-838200">
              <a:lnSpc>
                <a:spcPct val="120000"/>
              </a:lnSpc>
              <a:defRPr spc="276" sz="4600"/>
            </a:pPr>
            <a:r>
              <a:t>Sentry is an open-source platform for workflow productivity, aggregating data from errors and crashes across the stack in real time.</a:t>
            </a:r>
          </a:p>
          <a:p>
            <a:pPr marL="838200" indent="-838200">
              <a:lnSpc>
                <a:spcPct val="120000"/>
              </a:lnSpc>
              <a:defRPr spc="276" sz="4600"/>
            </a:pPr>
            <a:r>
              <a:t>Integrated with Slack:</a:t>
            </a:r>
          </a:p>
        </p:txBody>
      </p:sp>
      <p:sp>
        <p:nvSpPr>
          <p:cNvPr id="54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44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04886" y="8098980"/>
            <a:ext cx="16070435" cy="5562843"/>
          </a:xfrm>
          <a:prstGeom prst="rect">
            <a:avLst/>
          </a:prstGeom>
          <a:ln w="12700">
            <a:miter lim="400000"/>
          </a:ln>
        </p:spPr>
      </p:pic>
      <p:sp>
        <p:nvSpPr>
          <p:cNvPr id="545" name="矩形"/>
          <p:cNvSpPr/>
          <p:nvPr/>
        </p:nvSpPr>
        <p:spPr>
          <a:xfrm>
            <a:off x="5409437" y="12123718"/>
            <a:ext cx="1972560" cy="335072"/>
          </a:xfrm>
          <a:prstGeom prst="rect">
            <a:avLst/>
          </a:pr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tatuspage — Communicate Downtime with Customers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pPr>
            <a:r>
              <a:t>Statuspage — </a:t>
            </a:r>
            <a:r>
              <a:rPr spc="450" sz="5000"/>
              <a:t>Communicate Downtime with Customers</a:t>
            </a:r>
          </a:p>
        </p:txBody>
      </p:sp>
      <p:sp>
        <p:nvSpPr>
          <p:cNvPr id="54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49" name="影像" descr="影像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50224" y="2604502"/>
            <a:ext cx="19683552" cy="111207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最後，別忘了串接一些網頁追蹤服務，洞察使用者的行為，…"/>
          <p:cNvSpPr txBox="1"/>
          <p:nvPr>
            <p:ph type="body" idx="21"/>
          </p:nvPr>
        </p:nvSpPr>
        <p:spPr>
          <a:xfrm>
            <a:off x="5650898" y="2738413"/>
            <a:ext cx="13082204" cy="36234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pc="215" sz="7200"/>
            </a:pPr>
            <a:r>
              <a:t>最後，別忘了串接一些網頁追蹤服務，洞察使用者的行為，</a:t>
            </a:r>
          </a:p>
          <a:p>
            <a:pPr>
              <a:defRPr spc="215" sz="7200"/>
            </a:pPr>
            <a:r>
              <a:t>以作為未來改進服務的參考</a:t>
            </a:r>
          </a:p>
        </p:txBody>
      </p:sp>
      <p:sp>
        <p:nvSpPr>
          <p:cNvPr id="55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553" name="影像" descr="影像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78871" y="7000039"/>
            <a:ext cx="7653343" cy="4257172"/>
          </a:xfrm>
          <a:prstGeom prst="rect">
            <a:avLst/>
          </a:prstGeom>
          <a:ln w="12700">
            <a:miter lim="400000"/>
          </a:ln>
        </p:spPr>
      </p:pic>
      <p:pic>
        <p:nvPicPr>
          <p:cNvPr id="554" name="影像" descr="影像">
            <a:hlinkClick r:id="rId4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271900" y="7039142"/>
            <a:ext cx="8208678" cy="1698348"/>
          </a:xfrm>
          <a:prstGeom prst="rect">
            <a:avLst/>
          </a:prstGeom>
          <a:ln w="12700">
            <a:miter lim="400000"/>
          </a:ln>
        </p:spPr>
      </p:pic>
      <p:pic>
        <p:nvPicPr>
          <p:cNvPr id="555" name="影像" descr="影像">
            <a:hlinkClick r:id="rId6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7">
            <a:extLst/>
          </a:blip>
          <a:srcRect l="0" t="24946" r="0" b="23618"/>
          <a:stretch>
            <a:fillRect/>
          </a:stretch>
        </p:blipFill>
        <p:spPr>
          <a:xfrm>
            <a:off x="12247350" y="9016033"/>
            <a:ext cx="8257593" cy="22298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That's it.…"/>
          <p:cNvSpPr txBox="1"/>
          <p:nvPr>
            <p:ph type="body" idx="21"/>
          </p:nvPr>
        </p:nvSpPr>
        <p:spPr>
          <a:xfrm>
            <a:off x="5650898" y="4133086"/>
            <a:ext cx="13082204" cy="54498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That's it.</a:t>
            </a:r>
          </a:p>
          <a:p>
            <a:pPr/>
            <a:r>
              <a:t>希望上完這學期的課後</a:t>
            </a:r>
          </a:p>
          <a:p>
            <a:pPr/>
            <a:r>
              <a:t>你對於如何建造網路服務</a:t>
            </a:r>
          </a:p>
          <a:p>
            <a:pPr/>
            <a:r>
              <a:t>有基本上的了解</a:t>
            </a:r>
          </a:p>
        </p:txBody>
      </p:sp>
      <p:sp>
        <p:nvSpPr>
          <p:cNvPr id="55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台灣軟體產業很弱…"/>
          <p:cNvSpPr txBox="1"/>
          <p:nvPr>
            <p:ph type="body" idx="21"/>
          </p:nvPr>
        </p:nvSpPr>
        <p:spPr>
          <a:xfrm>
            <a:off x="5650898" y="4855970"/>
            <a:ext cx="13082204" cy="400406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台灣軟體產業很弱</a:t>
            </a:r>
          </a:p>
          <a:p>
            <a:pPr/>
            <a:r>
              <a:t>不是一天兩天的事</a:t>
            </a:r>
          </a:p>
          <a:p>
            <a:pPr/>
            <a:r>
              <a:t>也不是一件容易解決的事</a:t>
            </a:r>
          </a:p>
        </p:txBody>
      </p:sp>
      <p:sp>
        <p:nvSpPr>
          <p:cNvPr id="56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希望這門課幫大家開了一扇窗之後…"/>
          <p:cNvSpPr txBox="1"/>
          <p:nvPr>
            <p:ph type="body" idx="21"/>
          </p:nvPr>
        </p:nvSpPr>
        <p:spPr>
          <a:xfrm>
            <a:off x="4270803" y="4653786"/>
            <a:ext cx="15842394" cy="440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60000"/>
              </a:lnSpc>
            </a:pPr>
            <a:r>
              <a:t>希望這門課幫大家開了一扇窗之後</a:t>
            </a:r>
          </a:p>
          <a:p>
            <a:pPr>
              <a:lnSpc>
                <a:spcPct val="160000"/>
              </a:lnSpc>
            </a:pPr>
            <a:r>
              <a:t>大家在未來都有能力繼續自學</a:t>
            </a:r>
          </a:p>
          <a:p>
            <a:pPr>
              <a:lnSpc>
                <a:spcPct val="160000"/>
              </a:lnSpc>
            </a:pPr>
            <a:r>
              <a:t>台灣軟體產業的未來就靠你們了！</a:t>
            </a:r>
          </a:p>
        </p:txBody>
      </p:sp>
      <p:sp>
        <p:nvSpPr>
          <p:cNvPr id="56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Looking Forward…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Looking Forward…</a:t>
            </a:r>
          </a:p>
        </p:txBody>
      </p:sp>
      <p:sp>
        <p:nvSpPr>
          <p:cNvPr id="26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6" name="後端  service"/>
          <p:cNvSpPr/>
          <p:nvPr/>
        </p:nvSpPr>
        <p:spPr>
          <a:xfrm>
            <a:off x="2739926" y="5611972"/>
            <a:ext cx="4796532" cy="2469372"/>
          </a:xfrm>
          <a:prstGeom prst="roundRect">
            <a:avLst>
              <a:gd name="adj" fmla="val 15000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b="0" sz="4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後端  service</a:t>
            </a:r>
          </a:p>
        </p:txBody>
      </p:sp>
      <p:sp>
        <p:nvSpPr>
          <p:cNvPr id="267" name="Database"/>
          <p:cNvSpPr/>
          <p:nvPr/>
        </p:nvSpPr>
        <p:spPr>
          <a:xfrm>
            <a:off x="3557334" y="9615208"/>
            <a:ext cx="3161716" cy="15954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rgbClr val="945200"/>
          </a:solidFill>
          <a:ln w="25400">
            <a:solidFill>
              <a:srgbClr val="91919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Database</a:t>
            </a:r>
          </a:p>
        </p:txBody>
      </p:sp>
      <p:sp>
        <p:nvSpPr>
          <p:cNvPr id="268" name="雙箭頭"/>
          <p:cNvSpPr/>
          <p:nvPr/>
        </p:nvSpPr>
        <p:spPr>
          <a:xfrm rot="5400000">
            <a:off x="4272079" y="8484501"/>
            <a:ext cx="1732227" cy="882274"/>
          </a:xfrm>
          <a:prstGeom prst="leftRightArrow">
            <a:avLst>
              <a:gd name="adj1" fmla="val 48037"/>
              <a:gd name="adj2" fmla="val 54435"/>
            </a:avLst>
          </a:prstGeom>
          <a:solidFill>
            <a:srgbClr val="D6D6D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69" name="前端  webpage"/>
          <p:cNvSpPr/>
          <p:nvPr/>
        </p:nvSpPr>
        <p:spPr>
          <a:xfrm>
            <a:off x="10116337" y="5611972"/>
            <a:ext cx="4796532" cy="2469372"/>
          </a:xfrm>
          <a:prstGeom prst="roundRect">
            <a:avLst>
              <a:gd name="adj" fmla="val 15000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b="0" sz="4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前端  webpage</a:t>
            </a:r>
          </a:p>
        </p:txBody>
      </p:sp>
      <p:pic>
        <p:nvPicPr>
          <p:cNvPr id="270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40218" y="4031223"/>
            <a:ext cx="5184189" cy="5184189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雙箭頭"/>
          <p:cNvSpPr/>
          <p:nvPr/>
        </p:nvSpPr>
        <p:spPr>
          <a:xfrm>
            <a:off x="7635897" y="6405522"/>
            <a:ext cx="2381002" cy="882273"/>
          </a:xfrm>
          <a:prstGeom prst="leftRightArrow">
            <a:avLst>
              <a:gd name="adj1" fmla="val 48037"/>
              <a:gd name="adj2" fmla="val 54435"/>
            </a:avLst>
          </a:prstGeom>
          <a:solidFill>
            <a:srgbClr val="D6D6D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2" name="雙箭頭"/>
          <p:cNvSpPr/>
          <p:nvPr/>
        </p:nvSpPr>
        <p:spPr>
          <a:xfrm>
            <a:off x="15122357" y="6405522"/>
            <a:ext cx="2601098" cy="882273"/>
          </a:xfrm>
          <a:prstGeom prst="leftRightArrow">
            <a:avLst>
              <a:gd name="adj1" fmla="val 48037"/>
              <a:gd name="adj2" fmla="val 54435"/>
            </a:avLst>
          </a:prstGeom>
          <a:solidFill>
            <a:srgbClr val="D6D6D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75" name="群組"/>
          <p:cNvGrpSpPr/>
          <p:nvPr/>
        </p:nvGrpSpPr>
        <p:grpSpPr>
          <a:xfrm>
            <a:off x="9628027" y="5182887"/>
            <a:ext cx="5773152" cy="4111052"/>
            <a:chOff x="0" y="0"/>
            <a:chExt cx="5773150" cy="4111051"/>
          </a:xfrm>
        </p:grpSpPr>
        <p:sp>
          <p:nvSpPr>
            <p:cNvPr id="273" name="圓角矩形"/>
            <p:cNvSpPr/>
            <p:nvPr/>
          </p:nvSpPr>
          <p:spPr>
            <a:xfrm>
              <a:off x="0" y="0"/>
              <a:ext cx="5773151" cy="3327542"/>
            </a:xfrm>
            <a:prstGeom prst="roundRect">
              <a:avLst>
                <a:gd name="adj" fmla="val 5725"/>
              </a:avLst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74" name="Webpack"/>
            <p:cNvSpPr txBox="1"/>
            <p:nvPr/>
          </p:nvSpPr>
          <p:spPr>
            <a:xfrm>
              <a:off x="1722386" y="3374451"/>
              <a:ext cx="2328380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sz="4200">
                  <a:solidFill>
                    <a:srgbClr val="EBEBEB"/>
                  </a:solidFill>
                </a:defRPr>
              </a:lvl1pPr>
            </a:lstStyle>
            <a:p>
              <a:pPr/>
              <a:r>
                <a:t>Webpack</a:t>
              </a:r>
            </a:p>
          </p:txBody>
        </p:sp>
      </p:grpSp>
      <p:grpSp>
        <p:nvGrpSpPr>
          <p:cNvPr id="278" name="群組"/>
          <p:cNvGrpSpPr/>
          <p:nvPr/>
        </p:nvGrpSpPr>
        <p:grpSpPr>
          <a:xfrm>
            <a:off x="2251616" y="4639388"/>
            <a:ext cx="13504830" cy="4788566"/>
            <a:chOff x="0" y="0"/>
            <a:chExt cx="13504828" cy="4788565"/>
          </a:xfrm>
        </p:grpSpPr>
        <p:sp>
          <p:nvSpPr>
            <p:cNvPr id="276" name="圓角矩形"/>
            <p:cNvSpPr/>
            <p:nvPr/>
          </p:nvSpPr>
          <p:spPr>
            <a:xfrm>
              <a:off x="0" y="45972"/>
              <a:ext cx="13504829" cy="4742594"/>
            </a:xfrm>
            <a:prstGeom prst="roundRect">
              <a:avLst>
                <a:gd name="adj" fmla="val 5725"/>
              </a:avLst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77" name="Docker"/>
            <p:cNvSpPr txBox="1"/>
            <p:nvPr/>
          </p:nvSpPr>
          <p:spPr>
            <a:xfrm>
              <a:off x="1984658" y="0"/>
              <a:ext cx="1803835" cy="736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sz="4200">
                  <a:solidFill>
                    <a:srgbClr val="EBEBEB"/>
                  </a:solidFill>
                </a:defRPr>
              </a:lvl1pPr>
            </a:lstStyle>
            <a:p>
              <a:pPr/>
              <a:r>
                <a:t>Docker</a:t>
              </a:r>
            </a:p>
          </p:txBody>
        </p:sp>
      </p:grpSp>
      <p:grpSp>
        <p:nvGrpSpPr>
          <p:cNvPr id="281" name="群組"/>
          <p:cNvGrpSpPr/>
          <p:nvPr/>
        </p:nvGrpSpPr>
        <p:grpSpPr>
          <a:xfrm>
            <a:off x="1807857" y="4139390"/>
            <a:ext cx="14510761" cy="7351184"/>
            <a:chOff x="0" y="0"/>
            <a:chExt cx="14510760" cy="7351183"/>
          </a:xfrm>
        </p:grpSpPr>
        <p:sp>
          <p:nvSpPr>
            <p:cNvPr id="279" name="圓角矩形"/>
            <p:cNvSpPr/>
            <p:nvPr/>
          </p:nvSpPr>
          <p:spPr>
            <a:xfrm>
              <a:off x="0" y="0"/>
              <a:ext cx="14510761" cy="7351184"/>
            </a:xfrm>
            <a:prstGeom prst="roundRect">
              <a:avLst>
                <a:gd name="adj" fmla="val 3969"/>
              </a:avLst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80" name="Cloud Service"/>
            <p:cNvSpPr txBox="1"/>
            <p:nvPr/>
          </p:nvSpPr>
          <p:spPr>
            <a:xfrm>
              <a:off x="8915265" y="6458170"/>
              <a:ext cx="3582963" cy="736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sz="4200">
                  <a:solidFill>
                    <a:srgbClr val="EBEBEB"/>
                  </a:solidFill>
                </a:defRPr>
              </a:lvl1pPr>
            </a:lstStyle>
            <a:p>
              <a:pPr/>
              <a:r>
                <a:t>Cloud Service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4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4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4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8" grpId="2"/>
      <p:bldP build="whole" bldLvl="1" animBg="1" rev="0" advAuto="0" spid="281" grpId="3"/>
      <p:bldP build="whole" bldLvl="1" animBg="1" rev="0" advAuto="0" spid="27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曾幾何時，網頁已經不再是單純的網頁...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曾幾何時，網頁已經不再是單純的網頁...</a:t>
            </a:r>
          </a:p>
        </p:txBody>
      </p:sp>
      <p:sp>
        <p:nvSpPr>
          <p:cNvPr id="284" name="從前從前，我們認為網頁就是 HTML，瀏覽器就是讀懂 HTML 就好…"/>
          <p:cNvSpPr txBox="1"/>
          <p:nvPr>
            <p:ph type="body" idx="22"/>
          </p:nvPr>
        </p:nvSpPr>
        <p:spPr>
          <a:xfrm>
            <a:off x="2839474" y="3220304"/>
            <a:ext cx="18705052" cy="606996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130000"/>
              </a:lnSpc>
            </a:pPr>
            <a:r>
              <a:t>從前從前，我們認為網頁就是 HTML，瀏覽器就是讀懂 HTML 就好</a:t>
            </a:r>
          </a:p>
          <a:p>
            <a:pPr>
              <a:lnSpc>
                <a:spcPct val="130000"/>
              </a:lnSpc>
            </a:pPr>
            <a:r>
              <a:t>後來，JavaScript 出現，Java ＆ Python 也想試著插一腳，當然還有 CSS, php, Ruby, .net, C#... 等</a:t>
            </a:r>
          </a:p>
          <a:p>
            <a:pPr>
              <a:lnSpc>
                <a:spcPct val="130000"/>
              </a:lnSpc>
            </a:pPr>
            <a:r>
              <a:t>更別提近年來 JS, CSS, 甚至 HTML 都不斷的推陳出新</a:t>
            </a:r>
          </a:p>
          <a:p>
            <a:pPr>
              <a:lnSpc>
                <a:spcPct val="130000"/>
              </a:lnSpc>
            </a:pPr>
            <a:r>
              <a:t>還有各種前後端的框架，族繁不及備載</a:t>
            </a:r>
          </a:p>
        </p:txBody>
      </p:sp>
      <p:sp>
        <p:nvSpPr>
          <p:cNvPr id="28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86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6851" y="11669628"/>
            <a:ext cx="22630298" cy="1044042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你使用的瀏覽器可以打開這個網頁嗎？…"/>
          <p:cNvSpPr txBox="1"/>
          <p:nvPr/>
        </p:nvSpPr>
        <p:spPr>
          <a:xfrm>
            <a:off x="5935218" y="9613936"/>
            <a:ext cx="12513565" cy="1732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 defTabSz="457200">
              <a:spcBef>
                <a:spcPts val="1800"/>
              </a:spcBef>
              <a:defRPr b="0" spc="324" sz="5400">
                <a:solidFill>
                  <a:srgbClr val="73FDFF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你使用的瀏覽器可以打開這個網頁嗎？</a:t>
            </a:r>
          </a:p>
          <a:p>
            <a:pPr algn="ctr" defTabSz="457200">
              <a:spcBef>
                <a:spcPts val="1800"/>
              </a:spcBef>
              <a:defRPr b="0" spc="324" sz="5400">
                <a:solidFill>
                  <a:srgbClr val="FFFC79"/>
                </a:solidFill>
                <a:latin typeface="Heiti TC Light"/>
                <a:ea typeface="Heiti TC Light"/>
                <a:cs typeface="Heiti TC Light"/>
                <a:sym typeface="Heiti TC Light"/>
              </a:defRPr>
            </a:pPr>
            <a:r>
              <a:t>還有這個令人上火的提醒訊息...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200"/>
                                        <p:tgtEl>
                                          <p:spTgt spid="28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0" dur="200"/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200"/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0" dur="200"/>
                                        <p:tgtEl>
                                          <p:spTgt spid="2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5" dur="200"/>
                                        <p:tgtEl>
                                          <p:spTgt spid="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0" dur="200"/>
                                        <p:tgtEl>
                                          <p:spTgt spid="28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Class="entr" nodeType="withEffect" presetSubtype="0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3" dur="200"/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8" dur="200"/>
                                        <p:tgtEl>
                                          <p:spTgt spid="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"/>
                            </p:stCondLst>
                            <p:childTnLst>
                              <p:par>
                                <p:cTn id="40" presetClass="entr" nodeType="after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87" grpId="2"/>
      <p:bldP build="p" bldLvl="5" animBg="1" rev="0" advAuto="0" spid="284" grpId="1"/>
      <p:bldP build="whole" bldLvl="1" animBg="1" rev="0" advAuto="0" spid="286" grpId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an I use ______?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539" sz="60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Can I use ______?</a:t>
            </a:r>
          </a:p>
        </p:txBody>
      </p:sp>
      <p:sp>
        <p:nvSpPr>
          <p:cNvPr id="29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91" name="影像" descr="影像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7355" y="2250598"/>
            <a:ext cx="22589290" cy="30277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92" name="影像" descr="影像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76851" y="5272927"/>
            <a:ext cx="22630298" cy="99255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Recall: Babel — The Modern JavaScript Transcompiler"/>
          <p:cNvSpPr/>
          <p:nvPr>
            <p:ph type="body" idx="21"/>
          </p:nvPr>
        </p:nvSpPr>
        <p:spPr>
          <a:prstGeom prst="roundRect">
            <a:avLst>
              <a:gd name="adj" fmla="val 50000"/>
            </a:avLst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457200">
              <a:lnSpc>
                <a:spcPct val="100000"/>
              </a:lnSpc>
              <a:spcBef>
                <a:spcPts val="3000"/>
              </a:spcBef>
              <a:defRPr spc="467" sz="5200">
                <a:solidFill>
                  <a:srgbClr val="011993"/>
                </a:solidFill>
                <a:latin typeface="PingFang TC Light"/>
                <a:ea typeface="PingFang TC Light"/>
                <a:cs typeface="PingFang TC Light"/>
                <a:sym typeface="PingFang TC Light"/>
              </a:defRPr>
            </a:lvl1pPr>
          </a:lstStyle>
          <a:p>
            <a:pPr/>
            <a:r>
              <a:t>Recall: Babel — The Modern JavaScript Transcompiler</a:t>
            </a:r>
          </a:p>
        </p:txBody>
      </p:sp>
      <p:sp>
        <p:nvSpPr>
          <p:cNvPr id="295" name="(From Wiki) Babel is a free and open-source JavaScript transcompiler that is mainly used to convert ECMAScript 2015+ (ES6+) code into a backwards compatible version of JavaScript that can be run by older JavaScript engines.…"/>
          <p:cNvSpPr txBox="1"/>
          <p:nvPr>
            <p:ph type="body" idx="22"/>
          </p:nvPr>
        </p:nvSpPr>
        <p:spPr>
          <a:xfrm>
            <a:off x="1763420" y="3290263"/>
            <a:ext cx="15141798" cy="942642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838200" indent="-838200">
              <a:defRPr spc="276" sz="4600"/>
            </a:pPr>
            <a:r>
              <a:t>(From Wiki) Babel is a free and open-source JavaScript transcompiler that is mainly used to convert ECMAScript 2015+ (ES6+) code into a backwards compatible version of JavaScript that can be run by older JavaScript engines.</a:t>
            </a:r>
          </a:p>
          <a:p>
            <a:pPr marL="838200" indent="-838200">
              <a:defRPr spc="276" sz="4600"/>
            </a:pPr>
            <a:r>
              <a:t>It was originally created by Sebastian McKenzie at age of 17 (2015). He then joint Facebook at 18. He was also the author of yarn.</a:t>
            </a:r>
          </a:p>
          <a:p>
            <a:pPr marL="838200" indent="-838200">
              <a:defRPr spc="276" sz="4600"/>
            </a:pPr>
            <a:r>
              <a:t>Read </a:t>
            </a:r>
            <a:r>
              <a:rPr u="sng">
                <a:hlinkClick r:id="rId2" invalidUrl="" action="" tgtFrame="" tooltip="" history="1" highlightClick="0" endSnd="0"/>
              </a:rPr>
              <a:t>this</a:t>
            </a:r>
            <a:r>
              <a:t> for more of his story.</a:t>
            </a:r>
          </a:p>
        </p:txBody>
      </p:sp>
      <p:sp>
        <p:nvSpPr>
          <p:cNvPr id="29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97" name="影像" descr="影像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238113" y="8021244"/>
            <a:ext cx="5080001" cy="508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8" name="影像" descr="影像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480985" y="3664618"/>
            <a:ext cx="7900031" cy="35879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919191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919191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919191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